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78" r:id="rId1"/>
  </p:sldMasterIdLst>
  <p:sldIdLst>
    <p:sldId id="293" r:id="rId2"/>
    <p:sldId id="256" r:id="rId3"/>
    <p:sldId id="266" r:id="rId4"/>
    <p:sldId id="267" r:id="rId5"/>
    <p:sldId id="268" r:id="rId6"/>
    <p:sldId id="263" r:id="rId7"/>
    <p:sldId id="258" r:id="rId8"/>
    <p:sldId id="264" r:id="rId9"/>
    <p:sldId id="291" r:id="rId10"/>
    <p:sldId id="287" r:id="rId11"/>
    <p:sldId id="288" r:id="rId12"/>
    <p:sldId id="260" r:id="rId13"/>
    <p:sldId id="284" r:id="rId14"/>
    <p:sldId id="271" r:id="rId15"/>
    <p:sldId id="272" r:id="rId16"/>
    <p:sldId id="285" r:id="rId17"/>
    <p:sldId id="274" r:id="rId18"/>
    <p:sldId id="275" r:id="rId19"/>
    <p:sldId id="290" r:id="rId20"/>
    <p:sldId id="280" r:id="rId21"/>
    <p:sldId id="286" r:id="rId22"/>
    <p:sldId id="292" r:id="rId23"/>
    <p:sldId id="289" r:id="rId24"/>
    <p:sldId id="259" r:id="rId25"/>
    <p:sldId id="294"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2" clrIdx="0">
    <p:extLst>
      <p:ext uri="{19B8F6BF-5375-455C-9EA6-DF929625EA0E}">
        <p15:presenceInfo xmlns:p15="http://schemas.microsoft.com/office/powerpoint/2012/main" userId="Adm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067" autoAdjust="0"/>
    <p:restoredTop sz="94660"/>
  </p:normalViewPr>
  <p:slideViewPr>
    <p:cSldViewPr snapToGrid="0">
      <p:cViewPr varScale="1">
        <p:scale>
          <a:sx n="57" d="100"/>
          <a:sy n="57" d="100"/>
        </p:scale>
        <p:origin x="108" y="4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A6C6042-F932-4647-9F01-310018C12B01}" type="datetimeFigureOut">
              <a:rPr lang="en-IN" smtClean="0"/>
              <a:t>01-07-2020</a:t>
            </a:fld>
            <a:endParaRPr lang="en-IN"/>
          </a:p>
        </p:txBody>
      </p:sp>
      <p:sp>
        <p:nvSpPr>
          <p:cNvPr id="5" name="Footer Placeholder 4"/>
          <p:cNvSpPr>
            <a:spLocks noGrp="1"/>
          </p:cNvSpPr>
          <p:nvPr>
            <p:ph type="ftr" sz="quarter" idx="11"/>
          </p:nvPr>
        </p:nvSpPr>
        <p:spPr/>
        <p:txBody>
          <a:bodyPr/>
          <a:lstStyle/>
          <a:p>
            <a:endParaRPr lang="en-IN"/>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C59FC38-414E-40BA-B7D4-53A057397499}" type="slidenum">
              <a:rPr lang="en-IN" smtClean="0"/>
              <a:t>‹#›</a:t>
            </a:fld>
            <a:endParaRPr lang="en-IN"/>
          </a:p>
        </p:txBody>
      </p:sp>
    </p:spTree>
    <p:extLst>
      <p:ext uri="{BB962C8B-B14F-4D97-AF65-F5344CB8AC3E}">
        <p14:creationId xmlns:p14="http://schemas.microsoft.com/office/powerpoint/2010/main" val="1751218333"/>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6C6042-F932-4647-9F01-310018C12B01}" type="datetimeFigureOut">
              <a:rPr lang="en-IN" smtClean="0"/>
              <a:t>01-07-2020</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C59FC38-414E-40BA-B7D4-53A057397499}" type="slidenum">
              <a:rPr lang="en-IN" smtClean="0"/>
              <a:t>‹#›</a:t>
            </a:fld>
            <a:endParaRPr lang="en-IN"/>
          </a:p>
        </p:txBody>
      </p:sp>
    </p:spTree>
    <p:extLst>
      <p:ext uri="{BB962C8B-B14F-4D97-AF65-F5344CB8AC3E}">
        <p14:creationId xmlns:p14="http://schemas.microsoft.com/office/powerpoint/2010/main" val="1866815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6C6042-F932-4647-9F01-310018C12B01}" type="datetimeFigureOut">
              <a:rPr lang="en-IN" smtClean="0"/>
              <a:t>01-07-2020</a:t>
            </a:fld>
            <a:endParaRPr lang="en-IN"/>
          </a:p>
        </p:txBody>
      </p:sp>
      <p:sp>
        <p:nvSpPr>
          <p:cNvPr id="5" name="Footer Placeholder 4"/>
          <p:cNvSpPr>
            <a:spLocks noGrp="1"/>
          </p:cNvSpPr>
          <p:nvPr>
            <p:ph type="ftr" sz="quarter" idx="11"/>
          </p:nvPr>
        </p:nvSpPr>
        <p:spPr/>
        <p:txBody>
          <a:bodyPr/>
          <a:lstStyle/>
          <a:p>
            <a:endParaRPr lang="en-IN"/>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C59FC38-414E-40BA-B7D4-53A057397499}" type="slidenum">
              <a:rPr lang="en-IN" smtClean="0"/>
              <a:t>‹#›</a:t>
            </a:fld>
            <a:endParaRPr lang="en-IN"/>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566250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A6C6042-F932-4647-9F01-310018C12B01}" type="datetimeFigureOut">
              <a:rPr lang="en-IN" smtClean="0"/>
              <a:t>01-07-2020</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59FC38-414E-40BA-B7D4-53A057397499}" type="slidenum">
              <a:rPr lang="en-IN" smtClean="0"/>
              <a:t>‹#›</a:t>
            </a:fld>
            <a:endParaRPr lang="en-IN"/>
          </a:p>
        </p:txBody>
      </p:sp>
    </p:spTree>
    <p:extLst>
      <p:ext uri="{BB962C8B-B14F-4D97-AF65-F5344CB8AC3E}">
        <p14:creationId xmlns:p14="http://schemas.microsoft.com/office/powerpoint/2010/main" val="4203070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A6C6042-F932-4647-9F01-310018C12B01}" type="datetimeFigureOut">
              <a:rPr lang="en-IN" smtClean="0"/>
              <a:t>01-07-2020</a:t>
            </a:fld>
            <a:endParaRPr lang="en-IN"/>
          </a:p>
        </p:txBody>
      </p:sp>
      <p:sp>
        <p:nvSpPr>
          <p:cNvPr id="6" name="Footer Placeholder 5"/>
          <p:cNvSpPr>
            <a:spLocks noGrp="1"/>
          </p:cNvSpPr>
          <p:nvPr>
            <p:ph type="ftr" sz="quarter" idx="11"/>
          </p:nvPr>
        </p:nvSpPr>
        <p:spPr/>
        <p:txBody>
          <a:bodyPr/>
          <a:lstStyle/>
          <a:p>
            <a:endParaRPr lang="en-IN"/>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59FC38-414E-40BA-B7D4-53A057397499}" type="slidenum">
              <a:rPr lang="en-IN" smtClean="0"/>
              <a:t>‹#›</a:t>
            </a:fld>
            <a:endParaRPr lang="en-IN"/>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962394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A6C6042-F932-4647-9F01-310018C12B01}" type="datetimeFigureOut">
              <a:rPr lang="en-IN" smtClean="0"/>
              <a:t>01-07-2020</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59FC38-414E-40BA-B7D4-53A057397499}" type="slidenum">
              <a:rPr lang="en-IN" smtClean="0"/>
              <a:t>‹#›</a:t>
            </a:fld>
            <a:endParaRPr lang="en-IN"/>
          </a:p>
        </p:txBody>
      </p:sp>
    </p:spTree>
    <p:extLst>
      <p:ext uri="{BB962C8B-B14F-4D97-AF65-F5344CB8AC3E}">
        <p14:creationId xmlns:p14="http://schemas.microsoft.com/office/powerpoint/2010/main" val="17953786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6C6042-F932-4647-9F01-310018C12B01}" type="datetimeFigureOut">
              <a:rPr lang="en-IN" smtClean="0"/>
              <a:t>01-07-2020</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C59FC38-414E-40BA-B7D4-53A057397499}" type="slidenum">
              <a:rPr lang="en-IN" smtClean="0"/>
              <a:t>‹#›</a:t>
            </a:fld>
            <a:endParaRPr lang="en-IN"/>
          </a:p>
        </p:txBody>
      </p:sp>
    </p:spTree>
    <p:extLst>
      <p:ext uri="{BB962C8B-B14F-4D97-AF65-F5344CB8AC3E}">
        <p14:creationId xmlns:p14="http://schemas.microsoft.com/office/powerpoint/2010/main" val="9223665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6C6042-F932-4647-9F01-310018C12B01}" type="datetimeFigureOut">
              <a:rPr lang="en-IN" smtClean="0"/>
              <a:t>01-07-2020</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C59FC38-414E-40BA-B7D4-53A057397499}" type="slidenum">
              <a:rPr lang="en-IN" smtClean="0"/>
              <a:t>‹#›</a:t>
            </a:fld>
            <a:endParaRPr lang="en-IN"/>
          </a:p>
        </p:txBody>
      </p:sp>
    </p:spTree>
    <p:extLst>
      <p:ext uri="{BB962C8B-B14F-4D97-AF65-F5344CB8AC3E}">
        <p14:creationId xmlns:p14="http://schemas.microsoft.com/office/powerpoint/2010/main" val="3551753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6C6042-F932-4647-9F01-310018C12B01}" type="datetimeFigureOut">
              <a:rPr lang="en-IN" smtClean="0"/>
              <a:t>01-07-2020</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C59FC38-414E-40BA-B7D4-53A057397499}" type="slidenum">
              <a:rPr lang="en-IN" smtClean="0"/>
              <a:t>‹#›</a:t>
            </a:fld>
            <a:endParaRPr lang="en-IN"/>
          </a:p>
        </p:txBody>
      </p:sp>
    </p:spTree>
    <p:extLst>
      <p:ext uri="{BB962C8B-B14F-4D97-AF65-F5344CB8AC3E}">
        <p14:creationId xmlns:p14="http://schemas.microsoft.com/office/powerpoint/2010/main" val="2197715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6C6042-F932-4647-9F01-310018C12B01}" type="datetimeFigureOut">
              <a:rPr lang="en-IN" smtClean="0"/>
              <a:t>01-07-2020</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C59FC38-414E-40BA-B7D4-53A057397499}" type="slidenum">
              <a:rPr lang="en-IN" smtClean="0"/>
              <a:t>‹#›</a:t>
            </a:fld>
            <a:endParaRPr lang="en-IN"/>
          </a:p>
        </p:txBody>
      </p:sp>
    </p:spTree>
    <p:extLst>
      <p:ext uri="{BB962C8B-B14F-4D97-AF65-F5344CB8AC3E}">
        <p14:creationId xmlns:p14="http://schemas.microsoft.com/office/powerpoint/2010/main" val="1814919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A6C6042-F932-4647-9F01-310018C12B01}" type="datetimeFigureOut">
              <a:rPr lang="en-IN" smtClean="0"/>
              <a:t>01-07-2020</a:t>
            </a:fld>
            <a:endParaRPr lang="en-IN"/>
          </a:p>
        </p:txBody>
      </p:sp>
      <p:sp>
        <p:nvSpPr>
          <p:cNvPr id="6" name="Footer Placeholder 5"/>
          <p:cNvSpPr>
            <a:spLocks noGrp="1"/>
          </p:cNvSpPr>
          <p:nvPr>
            <p:ph type="ftr" sz="quarter" idx="11"/>
          </p:nvPr>
        </p:nvSpPr>
        <p:spPr/>
        <p:txBody>
          <a:bodyPr/>
          <a:lstStyle/>
          <a:p>
            <a:endParaRPr lang="en-IN"/>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C59FC38-414E-40BA-B7D4-53A057397499}" type="slidenum">
              <a:rPr lang="en-IN" smtClean="0"/>
              <a:t>‹#›</a:t>
            </a:fld>
            <a:endParaRPr lang="en-IN"/>
          </a:p>
        </p:txBody>
      </p:sp>
    </p:spTree>
    <p:extLst>
      <p:ext uri="{BB962C8B-B14F-4D97-AF65-F5344CB8AC3E}">
        <p14:creationId xmlns:p14="http://schemas.microsoft.com/office/powerpoint/2010/main" val="363274348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A6C6042-F932-4647-9F01-310018C12B01}" type="datetimeFigureOut">
              <a:rPr lang="en-IN" smtClean="0"/>
              <a:t>01-07-2020</a:t>
            </a:fld>
            <a:endParaRPr lang="en-IN"/>
          </a:p>
        </p:txBody>
      </p:sp>
      <p:sp>
        <p:nvSpPr>
          <p:cNvPr id="8" name="Footer Placeholder 7"/>
          <p:cNvSpPr>
            <a:spLocks noGrp="1"/>
          </p:cNvSpPr>
          <p:nvPr>
            <p:ph type="ftr" sz="quarter" idx="11"/>
          </p:nvPr>
        </p:nvSpPr>
        <p:spPr/>
        <p:txBody>
          <a:bodyPr/>
          <a:lstStyle/>
          <a:p>
            <a:endParaRPr lang="en-IN"/>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C59FC38-414E-40BA-B7D4-53A057397499}" type="slidenum">
              <a:rPr lang="en-IN" smtClean="0"/>
              <a:t>‹#›</a:t>
            </a:fld>
            <a:endParaRPr lang="en-IN"/>
          </a:p>
        </p:txBody>
      </p:sp>
    </p:spTree>
    <p:extLst>
      <p:ext uri="{BB962C8B-B14F-4D97-AF65-F5344CB8AC3E}">
        <p14:creationId xmlns:p14="http://schemas.microsoft.com/office/powerpoint/2010/main" val="278569754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A6C6042-F932-4647-9F01-310018C12B01}" type="datetimeFigureOut">
              <a:rPr lang="en-IN" smtClean="0"/>
              <a:t>01-07-2020</a:t>
            </a:fld>
            <a:endParaRPr lang="en-IN"/>
          </a:p>
        </p:txBody>
      </p:sp>
      <p:sp>
        <p:nvSpPr>
          <p:cNvPr id="4" name="Footer Placeholder 3"/>
          <p:cNvSpPr>
            <a:spLocks noGrp="1"/>
          </p:cNvSpPr>
          <p:nvPr>
            <p:ph type="ftr" sz="quarter" idx="11"/>
          </p:nvPr>
        </p:nvSpPr>
        <p:spPr/>
        <p:txBody>
          <a:bodyPr/>
          <a:lstStyle/>
          <a:p>
            <a:endParaRPr lang="en-IN"/>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C59FC38-414E-40BA-B7D4-53A057397499}" type="slidenum">
              <a:rPr lang="en-IN" smtClean="0"/>
              <a:t>‹#›</a:t>
            </a:fld>
            <a:endParaRPr lang="en-IN"/>
          </a:p>
        </p:txBody>
      </p:sp>
    </p:spTree>
    <p:extLst>
      <p:ext uri="{BB962C8B-B14F-4D97-AF65-F5344CB8AC3E}">
        <p14:creationId xmlns:p14="http://schemas.microsoft.com/office/powerpoint/2010/main" val="2988532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6C6042-F932-4647-9F01-310018C12B01}" type="datetimeFigureOut">
              <a:rPr lang="en-IN" smtClean="0"/>
              <a:t>01-07-2020</a:t>
            </a:fld>
            <a:endParaRPr lang="en-IN"/>
          </a:p>
        </p:txBody>
      </p:sp>
      <p:sp>
        <p:nvSpPr>
          <p:cNvPr id="3" name="Footer Placeholder 2"/>
          <p:cNvSpPr>
            <a:spLocks noGrp="1"/>
          </p:cNvSpPr>
          <p:nvPr>
            <p:ph type="ftr" sz="quarter" idx="11"/>
          </p:nvPr>
        </p:nvSpPr>
        <p:spPr/>
        <p:txBody>
          <a:bodyPr/>
          <a:lstStyle/>
          <a:p>
            <a:endParaRPr lang="en-IN"/>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C59FC38-414E-40BA-B7D4-53A057397499}" type="slidenum">
              <a:rPr lang="en-IN" smtClean="0"/>
              <a:t>‹#›</a:t>
            </a:fld>
            <a:endParaRPr lang="en-IN"/>
          </a:p>
        </p:txBody>
      </p:sp>
    </p:spTree>
    <p:extLst>
      <p:ext uri="{BB962C8B-B14F-4D97-AF65-F5344CB8AC3E}">
        <p14:creationId xmlns:p14="http://schemas.microsoft.com/office/powerpoint/2010/main" val="1378403119"/>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6C6042-F932-4647-9F01-310018C12B01}" type="datetimeFigureOut">
              <a:rPr lang="en-IN" smtClean="0"/>
              <a:t>01-07-2020</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C59FC38-414E-40BA-B7D4-53A057397499}" type="slidenum">
              <a:rPr lang="en-IN" smtClean="0"/>
              <a:t>‹#›</a:t>
            </a:fld>
            <a:endParaRPr lang="en-IN"/>
          </a:p>
        </p:txBody>
      </p:sp>
    </p:spTree>
    <p:extLst>
      <p:ext uri="{BB962C8B-B14F-4D97-AF65-F5344CB8AC3E}">
        <p14:creationId xmlns:p14="http://schemas.microsoft.com/office/powerpoint/2010/main" val="3802604480"/>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6C6042-F932-4647-9F01-310018C12B01}" type="datetimeFigureOut">
              <a:rPr lang="en-IN" smtClean="0"/>
              <a:t>01-07-2020</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59FC38-414E-40BA-B7D4-53A057397499}" type="slidenum">
              <a:rPr lang="en-IN" smtClean="0"/>
              <a:t>‹#›</a:t>
            </a:fld>
            <a:endParaRPr lang="en-IN"/>
          </a:p>
        </p:txBody>
      </p:sp>
    </p:spTree>
    <p:extLst>
      <p:ext uri="{BB962C8B-B14F-4D97-AF65-F5344CB8AC3E}">
        <p14:creationId xmlns:p14="http://schemas.microsoft.com/office/powerpoint/2010/main" val="3542766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A6C6042-F932-4647-9F01-310018C12B01}" type="datetimeFigureOut">
              <a:rPr lang="en-IN" smtClean="0"/>
              <a:t>01-07-2020</a:t>
            </a:fld>
            <a:endParaRPr lang="en-IN"/>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C59FC38-414E-40BA-B7D4-53A057397499}" type="slidenum">
              <a:rPr lang="en-IN" smtClean="0"/>
              <a:t>‹#›</a:t>
            </a:fld>
            <a:endParaRPr lang="en-IN"/>
          </a:p>
        </p:txBody>
      </p:sp>
    </p:spTree>
    <p:extLst>
      <p:ext uri="{BB962C8B-B14F-4D97-AF65-F5344CB8AC3E}">
        <p14:creationId xmlns:p14="http://schemas.microsoft.com/office/powerpoint/2010/main" val="785139004"/>
      </p:ext>
    </p:extLst>
  </p:cSld>
  <p:clrMap bg1="lt1" tx1="dk1" bg2="lt2" tx2="dk2" accent1="accent1" accent2="accent2" accent3="accent3" accent4="accent4" accent5="accent5" accent6="accent6" hlink="hlink" folHlink="folHlink"/>
  <p:sldLayoutIdLst>
    <p:sldLayoutId id="2147484279" r:id="rId1"/>
    <p:sldLayoutId id="2147484280" r:id="rId2"/>
    <p:sldLayoutId id="2147484281" r:id="rId3"/>
    <p:sldLayoutId id="2147484282" r:id="rId4"/>
    <p:sldLayoutId id="2147484283" r:id="rId5"/>
    <p:sldLayoutId id="2147484284" r:id="rId6"/>
    <p:sldLayoutId id="2147484285" r:id="rId7"/>
    <p:sldLayoutId id="2147484286" r:id="rId8"/>
    <p:sldLayoutId id="2147484287" r:id="rId9"/>
    <p:sldLayoutId id="2147484288" r:id="rId10"/>
    <p:sldLayoutId id="2147484289" r:id="rId11"/>
    <p:sldLayoutId id="2147484290" r:id="rId12"/>
    <p:sldLayoutId id="2147484291" r:id="rId13"/>
    <p:sldLayoutId id="2147484292" r:id="rId14"/>
    <p:sldLayoutId id="2147484293" r:id="rId15"/>
    <p:sldLayoutId id="21474842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scribbr.com/category/methodology/" TargetMode="External"/><Relationship Id="rId2" Type="http://schemas.openxmlformats.org/officeDocument/2006/relationships/hyperlink" Target="https://www.scribbr.com/research-process/research-questions/" TargetMode="External"/><Relationship Id="rId1" Type="http://schemas.openxmlformats.org/officeDocument/2006/relationships/slideLayout" Target="../slideLayouts/slideLayout2.xml"/><Relationship Id="rId4" Type="http://schemas.openxmlformats.org/officeDocument/2006/relationships/hyperlink" Target="https://www.scribbr.com/methodology/types-of-variables/"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en.wikipedia.org/wiki/Phenomenon" TargetMode="External"/><Relationship Id="rId2" Type="http://schemas.openxmlformats.org/officeDocument/2006/relationships/hyperlink" Target="https://en.wikipedia.org/wiki/Empirical_research"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DF21D-B777-482E-BFF9-5C45A2C7AB6F}"/>
              </a:ext>
            </a:extLst>
          </p:cNvPr>
          <p:cNvSpPr>
            <a:spLocks noGrp="1"/>
          </p:cNvSpPr>
          <p:nvPr>
            <p:ph type="ctrTitle"/>
          </p:nvPr>
        </p:nvSpPr>
        <p:spPr>
          <a:xfrm>
            <a:off x="152400" y="1"/>
            <a:ext cx="12039600" cy="1126284"/>
          </a:xfrm>
        </p:spPr>
        <p:txBody>
          <a:bodyPr/>
          <a:lstStyle/>
          <a:p>
            <a:endParaRPr lang="en-IN" dirty="0"/>
          </a:p>
        </p:txBody>
      </p:sp>
      <p:sp>
        <p:nvSpPr>
          <p:cNvPr id="3" name="Subtitle 2">
            <a:extLst>
              <a:ext uri="{FF2B5EF4-FFF2-40B4-BE49-F238E27FC236}">
                <a16:creationId xmlns:a16="http://schemas.microsoft.com/office/drawing/2014/main" id="{584F20C1-60F3-42AF-B28E-10D9DD0D0909}"/>
              </a:ext>
            </a:extLst>
          </p:cNvPr>
          <p:cNvSpPr>
            <a:spLocks noGrp="1"/>
          </p:cNvSpPr>
          <p:nvPr>
            <p:ph type="subTitle" idx="1"/>
          </p:nvPr>
        </p:nvSpPr>
        <p:spPr>
          <a:xfrm>
            <a:off x="0" y="982133"/>
            <a:ext cx="12191999" cy="5875866"/>
          </a:xfrm>
        </p:spPr>
        <p:txBody>
          <a:bodyPr/>
          <a:lstStyle/>
          <a:p>
            <a:endParaRPr lang="en-IN" dirty="0"/>
          </a:p>
        </p:txBody>
      </p:sp>
      <p:pic>
        <p:nvPicPr>
          <p:cNvPr id="5" name="Picture 4">
            <a:extLst>
              <a:ext uri="{FF2B5EF4-FFF2-40B4-BE49-F238E27FC236}">
                <a16:creationId xmlns:a16="http://schemas.microsoft.com/office/drawing/2014/main" id="{3819FB0D-AA22-4044-9B04-F8BF568149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0"/>
            <a:ext cx="12039599" cy="6857999"/>
          </a:xfrm>
          <a:prstGeom prst="rect">
            <a:avLst/>
          </a:prstGeom>
        </p:spPr>
      </p:pic>
    </p:spTree>
    <p:extLst>
      <p:ext uri="{BB962C8B-B14F-4D97-AF65-F5344CB8AC3E}">
        <p14:creationId xmlns:p14="http://schemas.microsoft.com/office/powerpoint/2010/main" val="1982850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9B043-2372-4962-BBCD-8DC6B516A78F}"/>
              </a:ext>
            </a:extLst>
          </p:cNvPr>
          <p:cNvSpPr>
            <a:spLocks noGrp="1"/>
          </p:cNvSpPr>
          <p:nvPr>
            <p:ph type="title"/>
          </p:nvPr>
        </p:nvSpPr>
        <p:spPr>
          <a:xfrm>
            <a:off x="220132" y="0"/>
            <a:ext cx="11971867" cy="677333"/>
          </a:xfrm>
        </p:spPr>
        <p:txBody>
          <a:bodyPr>
            <a:noAutofit/>
          </a:bodyPr>
          <a:lstStyle/>
          <a:p>
            <a:r>
              <a:rPr lang="en-US" sz="4400" dirty="0">
                <a:solidFill>
                  <a:schemeClr val="bg2">
                    <a:lumMod val="25000"/>
                  </a:schemeClr>
                </a:solidFill>
                <a:latin typeface="Algerian" panose="04020705040A02060702" pitchFamily="82" charset="0"/>
              </a:rPr>
              <a:t>Steps of quantitative research design</a:t>
            </a:r>
            <a:endParaRPr lang="en-IN" sz="4400" dirty="0">
              <a:solidFill>
                <a:schemeClr val="bg2">
                  <a:lumMod val="25000"/>
                </a:schemeClr>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EA9E24C1-2217-494F-927E-4C3BC87DC176}"/>
              </a:ext>
            </a:extLst>
          </p:cNvPr>
          <p:cNvSpPr>
            <a:spLocks noGrp="1"/>
          </p:cNvSpPr>
          <p:nvPr>
            <p:ph idx="1"/>
          </p:nvPr>
        </p:nvSpPr>
        <p:spPr>
          <a:xfrm>
            <a:off x="220132" y="677333"/>
            <a:ext cx="11971868" cy="6180667"/>
          </a:xfrm>
        </p:spPr>
        <p:txBody>
          <a:bodyPr/>
          <a:lstStyle/>
          <a:p>
            <a:endParaRPr lang="en-US" dirty="0"/>
          </a:p>
          <a:p>
            <a:pPr marL="0" indent="0">
              <a:buNone/>
            </a:pPr>
            <a:r>
              <a:rPr lang="en-IN" sz="3200" dirty="0">
                <a:solidFill>
                  <a:srgbClr val="FF0000"/>
                </a:solidFill>
                <a:latin typeface="Times New Roman" panose="02020603050405020304" pitchFamily="18" charset="0"/>
                <a:cs typeface="Times New Roman" panose="02020603050405020304" pitchFamily="18" charset="0"/>
              </a:rPr>
              <a:t>Identification of problem</a:t>
            </a:r>
            <a:r>
              <a:rPr lang="en-IN" sz="3200" dirty="0">
                <a:latin typeface="Times New Roman" panose="02020603050405020304" pitchFamily="18" charset="0"/>
                <a:cs typeface="Times New Roman" panose="02020603050405020304" pitchFamily="18" charset="0"/>
              </a:rPr>
              <a:t>-</a:t>
            </a:r>
            <a:r>
              <a:rPr lang="en-IN" sz="3200" dirty="0">
                <a:solidFill>
                  <a:schemeClr val="bg2">
                    <a:lumMod val="25000"/>
                  </a:schemeClr>
                </a:solidFill>
                <a:latin typeface="Times New Roman" panose="02020603050405020304" pitchFamily="18" charset="0"/>
                <a:cs typeface="Times New Roman" panose="02020603050405020304" pitchFamily="18" charset="0"/>
              </a:rPr>
              <a:t>Quantitative studies tend to narrow in scope focussing on a handful of key variables</a:t>
            </a:r>
          </a:p>
          <a:p>
            <a:pPr marL="0" indent="0">
              <a:buNone/>
            </a:pPr>
            <a:endParaRPr lang="en-IN" sz="3200" dirty="0">
              <a:latin typeface="Times New Roman" panose="02020603050405020304" pitchFamily="18" charset="0"/>
              <a:cs typeface="Times New Roman" panose="02020603050405020304" pitchFamily="18" charset="0"/>
            </a:endParaRPr>
          </a:p>
          <a:p>
            <a:pPr marL="0" indent="0">
              <a:buNone/>
            </a:pPr>
            <a:r>
              <a:rPr lang="en-IN" sz="3200" dirty="0">
                <a:solidFill>
                  <a:srgbClr val="FF0000"/>
                </a:solidFill>
                <a:latin typeface="Times New Roman" panose="02020603050405020304" pitchFamily="18" charset="0"/>
                <a:cs typeface="Times New Roman" panose="02020603050405020304" pitchFamily="18" charset="0"/>
              </a:rPr>
              <a:t>Statement of hypothesis</a:t>
            </a:r>
            <a:r>
              <a:rPr lang="en-IN" sz="3200" dirty="0">
                <a:latin typeface="Times New Roman" panose="02020603050405020304" pitchFamily="18" charset="0"/>
                <a:cs typeface="Times New Roman" panose="02020603050405020304" pitchFamily="18" charset="0"/>
              </a:rPr>
              <a:t>-</a:t>
            </a:r>
            <a:r>
              <a:rPr lang="en-IN" sz="3200" dirty="0">
                <a:solidFill>
                  <a:schemeClr val="bg2">
                    <a:lumMod val="25000"/>
                  </a:schemeClr>
                </a:solidFill>
                <a:latin typeface="Times New Roman" panose="02020603050405020304" pitchFamily="18" charset="0"/>
                <a:cs typeface="Times New Roman" panose="02020603050405020304" pitchFamily="18" charset="0"/>
              </a:rPr>
              <a:t>hypothesis are stated clearly and precisely</a:t>
            </a:r>
          </a:p>
          <a:p>
            <a:pPr marL="0" indent="0">
              <a:buNone/>
            </a:pPr>
            <a:endParaRPr lang="en-IN" sz="3200" dirty="0">
              <a:latin typeface="Times New Roman" panose="02020603050405020304" pitchFamily="18" charset="0"/>
              <a:cs typeface="Times New Roman" panose="02020603050405020304" pitchFamily="18" charset="0"/>
            </a:endParaRPr>
          </a:p>
          <a:p>
            <a:pPr marL="0" indent="0">
              <a:buNone/>
            </a:pPr>
            <a:r>
              <a:rPr lang="en-IN" sz="3200" dirty="0">
                <a:solidFill>
                  <a:srgbClr val="FF0000"/>
                </a:solidFill>
                <a:latin typeface="Times New Roman" panose="02020603050405020304" pitchFamily="18" charset="0"/>
                <a:cs typeface="Times New Roman" panose="02020603050405020304" pitchFamily="18" charset="0"/>
              </a:rPr>
              <a:t>Review of related literature</a:t>
            </a:r>
            <a:r>
              <a:rPr lang="en-IN" sz="3200" dirty="0">
                <a:solidFill>
                  <a:schemeClr val="bg2">
                    <a:lumMod val="25000"/>
                  </a:schemeClr>
                </a:solidFill>
                <a:latin typeface="Times New Roman" panose="02020603050405020304" pitchFamily="18" charset="0"/>
                <a:cs typeface="Times New Roman" panose="02020603050405020304" pitchFamily="18" charset="0"/>
              </a:rPr>
              <a:t>-to find out what others have done and identify gaps</a:t>
            </a:r>
          </a:p>
          <a:p>
            <a:pPr marL="0" indent="0">
              <a:buNone/>
            </a:pPr>
            <a:endParaRPr lang="en-IN" sz="3200" dirty="0">
              <a:latin typeface="Times New Roman" panose="02020603050405020304" pitchFamily="18" charset="0"/>
              <a:cs typeface="Times New Roman" panose="02020603050405020304" pitchFamily="18" charset="0"/>
            </a:endParaRPr>
          </a:p>
          <a:p>
            <a:pPr marL="0" indent="0">
              <a:buNone/>
            </a:pPr>
            <a:r>
              <a:rPr lang="en-IN" sz="3200" dirty="0">
                <a:solidFill>
                  <a:srgbClr val="FF0000"/>
                </a:solidFill>
                <a:latin typeface="Times New Roman" panose="02020603050405020304" pitchFamily="18" charset="0"/>
                <a:cs typeface="Times New Roman" panose="02020603050405020304" pitchFamily="18" charset="0"/>
              </a:rPr>
              <a:t>Development of research plan</a:t>
            </a:r>
            <a:r>
              <a:rPr lang="en-IN" sz="3200" dirty="0">
                <a:solidFill>
                  <a:schemeClr val="bg2">
                    <a:lumMod val="25000"/>
                  </a:schemeClr>
                </a:solidFill>
                <a:latin typeface="Times New Roman" panose="02020603050405020304" pitchFamily="18" charset="0"/>
                <a:cs typeface="Times New Roman" panose="02020603050405020304" pitchFamily="18" charset="0"/>
              </a:rPr>
              <a:t>-a complete research plan based on hypothesis sampling strategies and data collection procedures</a:t>
            </a:r>
          </a:p>
          <a:p>
            <a:pPr marL="0" indent="0">
              <a:buNone/>
            </a:pPr>
            <a:endParaRPr lang="en-IN" dirty="0"/>
          </a:p>
        </p:txBody>
      </p:sp>
    </p:spTree>
    <p:extLst>
      <p:ext uri="{BB962C8B-B14F-4D97-AF65-F5344CB8AC3E}">
        <p14:creationId xmlns:p14="http://schemas.microsoft.com/office/powerpoint/2010/main" val="16325410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32794-7B2E-4CA6-905A-4B31A655E5DB}"/>
              </a:ext>
            </a:extLst>
          </p:cNvPr>
          <p:cNvSpPr>
            <a:spLocks noGrp="1"/>
          </p:cNvSpPr>
          <p:nvPr>
            <p:ph type="title"/>
          </p:nvPr>
        </p:nvSpPr>
        <p:spPr>
          <a:xfrm>
            <a:off x="-135467" y="0"/>
            <a:ext cx="12327467" cy="711200"/>
          </a:xfrm>
        </p:spPr>
        <p:txBody>
          <a:bodyPr>
            <a:noAutofit/>
          </a:bodyPr>
          <a:lstStyle/>
          <a:p>
            <a:r>
              <a:rPr lang="en-US" sz="4400" dirty="0">
                <a:solidFill>
                  <a:srgbClr val="EAE8CF">
                    <a:lumMod val="25000"/>
                  </a:srgbClr>
                </a:solidFill>
                <a:latin typeface="Algerian" panose="04020705040A02060702" pitchFamily="82" charset="0"/>
              </a:rPr>
              <a:t>  Steps of quantitative research design</a:t>
            </a:r>
            <a:endParaRPr lang="en-IN" sz="4400" dirty="0"/>
          </a:p>
        </p:txBody>
      </p:sp>
      <p:sp>
        <p:nvSpPr>
          <p:cNvPr id="3" name="Content Placeholder 2">
            <a:extLst>
              <a:ext uri="{FF2B5EF4-FFF2-40B4-BE49-F238E27FC236}">
                <a16:creationId xmlns:a16="http://schemas.microsoft.com/office/drawing/2014/main" id="{EBB08193-FC5C-4397-AC6D-48E7D0068D9C}"/>
              </a:ext>
            </a:extLst>
          </p:cNvPr>
          <p:cNvSpPr>
            <a:spLocks noGrp="1"/>
          </p:cNvSpPr>
          <p:nvPr>
            <p:ph idx="1"/>
          </p:nvPr>
        </p:nvSpPr>
        <p:spPr>
          <a:xfrm>
            <a:off x="135467" y="643467"/>
            <a:ext cx="12056533" cy="6146800"/>
          </a:xfrm>
        </p:spPr>
        <p:txBody>
          <a:bodyPr/>
          <a:lstStyle/>
          <a:p>
            <a:pPr marL="0" lvl="0" indent="0">
              <a:buClr>
                <a:srgbClr val="E78712"/>
              </a:buClr>
              <a:buNone/>
            </a:pPr>
            <a:endParaRPr lang="en-IN" sz="2400" dirty="0">
              <a:solidFill>
                <a:srgbClr val="FF0000"/>
              </a:solidFill>
              <a:latin typeface="Times New Roman" panose="02020603050405020304" pitchFamily="18" charset="0"/>
              <a:cs typeface="Times New Roman" panose="02020603050405020304" pitchFamily="18" charset="0"/>
            </a:endParaRPr>
          </a:p>
          <a:p>
            <a:pPr marL="0" lvl="0" indent="0">
              <a:buClr>
                <a:srgbClr val="E78712"/>
              </a:buClr>
              <a:buNone/>
            </a:pPr>
            <a:r>
              <a:rPr lang="en-IN" sz="2400" dirty="0">
                <a:solidFill>
                  <a:srgbClr val="FF0000"/>
                </a:solidFill>
                <a:latin typeface="Times New Roman" panose="02020603050405020304" pitchFamily="18" charset="0"/>
                <a:cs typeface="Times New Roman" panose="02020603050405020304" pitchFamily="18" charset="0"/>
              </a:rPr>
              <a:t> </a:t>
            </a:r>
            <a:r>
              <a:rPr lang="en-IN" sz="3200" dirty="0">
                <a:solidFill>
                  <a:srgbClr val="FF0000"/>
                </a:solidFill>
                <a:latin typeface="Times New Roman" panose="02020603050405020304" pitchFamily="18" charset="0"/>
                <a:cs typeface="Times New Roman" panose="02020603050405020304" pitchFamily="18" charset="0"/>
              </a:rPr>
              <a:t>Collection of data</a:t>
            </a:r>
            <a:r>
              <a:rPr lang="en-IN" sz="3200" dirty="0">
                <a:solidFill>
                  <a:prstClr val="black">
                    <a:lumMod val="75000"/>
                    <a:lumOff val="25000"/>
                  </a:prstClr>
                </a:solidFill>
                <a:latin typeface="Times New Roman" panose="02020603050405020304" pitchFamily="18" charset="0"/>
                <a:cs typeface="Times New Roman" panose="02020603050405020304" pitchFamily="18" charset="0"/>
              </a:rPr>
              <a:t>-</a:t>
            </a:r>
            <a:r>
              <a:rPr lang="en-IN" sz="3200" dirty="0">
                <a:solidFill>
                  <a:schemeClr val="bg2">
                    <a:lumMod val="25000"/>
                  </a:schemeClr>
                </a:solidFill>
                <a:latin typeface="Times New Roman" panose="02020603050405020304" pitchFamily="18" charset="0"/>
                <a:cs typeface="Times New Roman" panose="02020603050405020304" pitchFamily="18" charset="0"/>
              </a:rPr>
              <a:t>using structured instruments viz; questionnaires, rating scales, inventories  etc</a:t>
            </a:r>
          </a:p>
          <a:p>
            <a:pPr marL="0" lvl="0" indent="0">
              <a:buClr>
                <a:srgbClr val="E78712"/>
              </a:buClr>
              <a:buNone/>
            </a:pPr>
            <a:endParaRPr lang="en-IN" sz="3200" dirty="0">
              <a:solidFill>
                <a:prstClr val="black">
                  <a:lumMod val="75000"/>
                  <a:lumOff val="25000"/>
                </a:prstClr>
              </a:solidFill>
              <a:latin typeface="Times New Roman" panose="02020603050405020304" pitchFamily="18" charset="0"/>
              <a:cs typeface="Times New Roman" panose="02020603050405020304" pitchFamily="18" charset="0"/>
            </a:endParaRPr>
          </a:p>
          <a:p>
            <a:pPr marL="0" lvl="0" indent="0">
              <a:buClr>
                <a:srgbClr val="E78712"/>
              </a:buClr>
              <a:buNone/>
            </a:pPr>
            <a:r>
              <a:rPr lang="en-IN" sz="3200" dirty="0">
                <a:solidFill>
                  <a:prstClr val="black">
                    <a:lumMod val="75000"/>
                    <a:lumOff val="25000"/>
                  </a:prstClr>
                </a:solidFill>
                <a:latin typeface="Times New Roman" panose="02020603050405020304" pitchFamily="18" charset="0"/>
                <a:cs typeface="Times New Roman" panose="02020603050405020304" pitchFamily="18" charset="0"/>
              </a:rPr>
              <a:t> </a:t>
            </a:r>
            <a:r>
              <a:rPr lang="en-IN" sz="3200" dirty="0">
                <a:solidFill>
                  <a:srgbClr val="FF0000"/>
                </a:solidFill>
                <a:latin typeface="Times New Roman" panose="02020603050405020304" pitchFamily="18" charset="0"/>
                <a:cs typeface="Times New Roman" panose="02020603050405020304" pitchFamily="18" charset="0"/>
              </a:rPr>
              <a:t>Analysis of data</a:t>
            </a:r>
            <a:r>
              <a:rPr lang="en-IN" sz="3200" dirty="0">
                <a:solidFill>
                  <a:schemeClr val="bg2">
                    <a:lumMod val="25000"/>
                  </a:schemeClr>
                </a:solidFill>
                <a:latin typeface="Times New Roman" panose="02020603050405020304" pitchFamily="18" charset="0"/>
                <a:cs typeface="Times New Roman" panose="02020603050405020304" pitchFamily="18" charset="0"/>
              </a:rPr>
              <a:t>-data statistically analysed focusing numerical data</a:t>
            </a:r>
          </a:p>
          <a:p>
            <a:pPr marL="0" lvl="0" indent="0">
              <a:buClr>
                <a:srgbClr val="E78712"/>
              </a:buClr>
              <a:buNone/>
            </a:pPr>
            <a:endParaRPr lang="en-IN" sz="3200" dirty="0">
              <a:solidFill>
                <a:schemeClr val="bg2">
                  <a:lumMod val="25000"/>
                </a:schemeClr>
              </a:solidFill>
              <a:latin typeface="Times New Roman" panose="02020603050405020304" pitchFamily="18" charset="0"/>
              <a:cs typeface="Times New Roman" panose="02020603050405020304" pitchFamily="18" charset="0"/>
            </a:endParaRPr>
          </a:p>
          <a:p>
            <a:pPr marL="0" lvl="0" indent="0">
              <a:buClr>
                <a:srgbClr val="E78712"/>
              </a:buClr>
              <a:buNone/>
            </a:pPr>
            <a:r>
              <a:rPr lang="en-IN" sz="3200" dirty="0">
                <a:solidFill>
                  <a:prstClr val="black">
                    <a:lumMod val="75000"/>
                    <a:lumOff val="25000"/>
                  </a:prstClr>
                </a:solidFill>
                <a:latin typeface="Times New Roman" panose="02020603050405020304" pitchFamily="18" charset="0"/>
                <a:cs typeface="Times New Roman" panose="02020603050405020304" pitchFamily="18" charset="0"/>
              </a:rPr>
              <a:t> </a:t>
            </a:r>
            <a:r>
              <a:rPr lang="en-IN" sz="3200" dirty="0">
                <a:solidFill>
                  <a:srgbClr val="FF0000"/>
                </a:solidFill>
                <a:latin typeface="Times New Roman" panose="02020603050405020304" pitchFamily="18" charset="0"/>
                <a:cs typeface="Times New Roman" panose="02020603050405020304" pitchFamily="18" charset="0"/>
              </a:rPr>
              <a:t>Conclusion and generalisation</a:t>
            </a:r>
            <a:r>
              <a:rPr lang="en-IN" sz="3200" dirty="0">
                <a:solidFill>
                  <a:schemeClr val="bg2">
                    <a:lumMod val="25000"/>
                  </a:schemeClr>
                </a:solidFill>
                <a:latin typeface="Times New Roman" panose="02020603050405020304" pitchFamily="18" charset="0"/>
                <a:cs typeface="Times New Roman" panose="02020603050405020304" pitchFamily="18" charset="0"/>
              </a:rPr>
              <a:t>-conclusions drawn from interpretation of data</a:t>
            </a:r>
          </a:p>
          <a:p>
            <a:pPr marL="0" lvl="0" indent="0">
              <a:buClr>
                <a:srgbClr val="E78712"/>
              </a:buClr>
              <a:buNone/>
            </a:pPr>
            <a:endParaRPr lang="en-IN" sz="3200" dirty="0">
              <a:solidFill>
                <a:prstClr val="black">
                  <a:lumMod val="75000"/>
                  <a:lumOff val="25000"/>
                </a:prstClr>
              </a:solidFill>
              <a:latin typeface="Times New Roman" panose="02020603050405020304" pitchFamily="18" charset="0"/>
              <a:cs typeface="Times New Roman" panose="02020603050405020304" pitchFamily="18" charset="0"/>
            </a:endParaRPr>
          </a:p>
          <a:p>
            <a:pPr marL="0" lvl="0" indent="0">
              <a:buClr>
                <a:srgbClr val="E78712"/>
              </a:buClr>
              <a:buNone/>
            </a:pPr>
            <a:r>
              <a:rPr lang="en-IN" sz="3200" dirty="0">
                <a:solidFill>
                  <a:prstClr val="black">
                    <a:lumMod val="75000"/>
                    <a:lumOff val="25000"/>
                  </a:prstClr>
                </a:solidFill>
                <a:latin typeface="Times New Roman" panose="02020603050405020304" pitchFamily="18" charset="0"/>
                <a:cs typeface="Times New Roman" panose="02020603050405020304" pitchFamily="18" charset="0"/>
              </a:rPr>
              <a:t> </a:t>
            </a:r>
            <a:r>
              <a:rPr lang="en-IN" sz="3200" dirty="0">
                <a:solidFill>
                  <a:srgbClr val="FF0000"/>
                </a:solidFill>
                <a:latin typeface="Times New Roman" panose="02020603050405020304" pitchFamily="18" charset="0"/>
                <a:cs typeface="Times New Roman" panose="02020603050405020304" pitchFamily="18" charset="0"/>
              </a:rPr>
              <a:t>Research report</a:t>
            </a:r>
            <a:r>
              <a:rPr lang="en-IN" sz="3200" dirty="0">
                <a:solidFill>
                  <a:schemeClr val="bg2">
                    <a:lumMod val="25000"/>
                  </a:schemeClr>
                </a:solidFill>
                <a:latin typeface="Times New Roman" panose="02020603050405020304" pitchFamily="18" charset="0"/>
                <a:cs typeface="Times New Roman" panose="02020603050405020304" pitchFamily="18" charset="0"/>
              </a:rPr>
              <a:t>-final step which summarises all aspects of study</a:t>
            </a:r>
          </a:p>
          <a:p>
            <a:endParaRPr lang="en-IN" dirty="0"/>
          </a:p>
        </p:txBody>
      </p:sp>
    </p:spTree>
    <p:extLst>
      <p:ext uri="{BB962C8B-B14F-4D97-AF65-F5344CB8AC3E}">
        <p14:creationId xmlns:p14="http://schemas.microsoft.com/office/powerpoint/2010/main" val="3492586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9AA6E-2E73-4BB8-B4B8-0C3A17168AA6}"/>
              </a:ext>
            </a:extLst>
          </p:cNvPr>
          <p:cNvSpPr>
            <a:spLocks noGrp="1"/>
          </p:cNvSpPr>
          <p:nvPr>
            <p:ph type="title"/>
          </p:nvPr>
        </p:nvSpPr>
        <p:spPr>
          <a:xfrm>
            <a:off x="141891" y="0"/>
            <a:ext cx="12050109" cy="756745"/>
          </a:xfrm>
        </p:spPr>
        <p:txBody>
          <a:bodyPr>
            <a:normAutofit fontScale="90000"/>
          </a:bodyPr>
          <a:lstStyle/>
          <a:p>
            <a:r>
              <a:rPr lang="en-US" sz="4000" dirty="0">
                <a:solidFill>
                  <a:srgbClr val="555555"/>
                </a:solidFill>
                <a:latin typeface="Algerian" panose="04020705040A02060702" pitchFamily="82" charset="0"/>
              </a:rPr>
              <a:t> </a:t>
            </a:r>
            <a:r>
              <a:rPr lang="en-US" sz="4400" dirty="0">
                <a:solidFill>
                  <a:schemeClr val="bg2">
                    <a:lumMod val="25000"/>
                  </a:schemeClr>
                </a:solidFill>
                <a:latin typeface="Algerian" panose="04020705040A02060702" pitchFamily="82" charset="0"/>
              </a:rPr>
              <a:t>types of quantitative research designs</a:t>
            </a:r>
            <a:endParaRPr lang="en-IN" sz="4400" dirty="0">
              <a:solidFill>
                <a:schemeClr val="bg2">
                  <a:lumMod val="25000"/>
                </a:schemeClr>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86FB95F6-2F09-46D8-9404-E1DA9DAB3547}"/>
              </a:ext>
            </a:extLst>
          </p:cNvPr>
          <p:cNvSpPr>
            <a:spLocks noGrp="1"/>
          </p:cNvSpPr>
          <p:nvPr>
            <p:ph idx="1"/>
          </p:nvPr>
        </p:nvSpPr>
        <p:spPr>
          <a:xfrm>
            <a:off x="141891" y="551793"/>
            <a:ext cx="12050109" cy="6306207"/>
          </a:xfrm>
        </p:spPr>
        <p:txBody>
          <a:bodyPr>
            <a:normAutofit/>
          </a:bodyPr>
          <a:lstStyle/>
          <a:p>
            <a:pPr marL="0" indent="0" algn="just">
              <a:buNone/>
            </a:pPr>
            <a:r>
              <a:rPr lang="en-US" sz="3600" dirty="0"/>
              <a:t>                      </a:t>
            </a:r>
            <a:r>
              <a:rPr lang="en-US" sz="3600" dirty="0">
                <a:solidFill>
                  <a:schemeClr val="accent2"/>
                </a:solidFill>
              </a:rPr>
              <a:t>a)</a:t>
            </a:r>
            <a:r>
              <a:rPr lang="en-US" sz="3600" dirty="0"/>
              <a:t> </a:t>
            </a:r>
            <a:r>
              <a:rPr lang="en-US" sz="3600" b="1" dirty="0">
                <a:solidFill>
                  <a:schemeClr val="accent2">
                    <a:lumMod val="75000"/>
                  </a:schemeClr>
                </a:solidFill>
                <a:latin typeface="Times New Roman" panose="02020603050405020304" pitchFamily="18" charset="0"/>
                <a:cs typeface="Times New Roman" panose="02020603050405020304" pitchFamily="18" charset="0"/>
              </a:rPr>
              <a:t>Descriptive Design</a:t>
            </a:r>
          </a:p>
          <a:p>
            <a:pPr algn="just">
              <a:buFont typeface="Wingdings" panose="05000000000000000000" pitchFamily="2" charset="2"/>
              <a:buChar char="v"/>
            </a:pPr>
            <a:r>
              <a:rPr lang="en-US" sz="2800" dirty="0">
                <a:solidFill>
                  <a:schemeClr val="accent6">
                    <a:lumMod val="50000"/>
                  </a:schemeClr>
                </a:solidFill>
                <a:latin typeface="Noto Sans"/>
              </a:rPr>
              <a:t>Descriptive research  aim is to identify characteristics, frequencies, trends, and categories.</a:t>
            </a:r>
          </a:p>
          <a:p>
            <a:r>
              <a:rPr lang="en-US" sz="2800" dirty="0">
                <a:solidFill>
                  <a:schemeClr val="accent6">
                    <a:lumMod val="50000"/>
                  </a:schemeClr>
                </a:solidFill>
                <a:latin typeface="&amp;quot"/>
              </a:rPr>
              <a:t>Descriptive research aims to accurately and systematically describe a population, situation or phenomenon</a:t>
            </a:r>
          </a:p>
          <a:p>
            <a:r>
              <a:rPr lang="en-US" sz="2800" dirty="0">
                <a:solidFill>
                  <a:schemeClr val="accent6">
                    <a:lumMod val="50000"/>
                  </a:schemeClr>
                </a:solidFill>
                <a:latin typeface="&amp;quot"/>
              </a:rPr>
              <a:t> It can answer </a:t>
            </a:r>
            <a:r>
              <a:rPr lang="en-US" sz="2800" i="1" dirty="0">
                <a:solidFill>
                  <a:schemeClr val="accent6">
                    <a:lumMod val="50000"/>
                  </a:schemeClr>
                </a:solidFill>
                <a:latin typeface="&amp;quot"/>
              </a:rPr>
              <a:t>what</a:t>
            </a:r>
            <a:r>
              <a:rPr lang="en-US" sz="2800" dirty="0">
                <a:solidFill>
                  <a:schemeClr val="accent6">
                    <a:lumMod val="50000"/>
                  </a:schemeClr>
                </a:solidFill>
                <a:latin typeface="&amp;quot"/>
              </a:rPr>
              <a:t>, </a:t>
            </a:r>
            <a:r>
              <a:rPr lang="en-US" sz="2800" i="1" dirty="0">
                <a:solidFill>
                  <a:schemeClr val="accent6">
                    <a:lumMod val="50000"/>
                  </a:schemeClr>
                </a:solidFill>
                <a:latin typeface="&amp;quot"/>
              </a:rPr>
              <a:t>when</a:t>
            </a:r>
            <a:r>
              <a:rPr lang="en-US" sz="2800" dirty="0">
                <a:solidFill>
                  <a:schemeClr val="accent6">
                    <a:lumMod val="50000"/>
                  </a:schemeClr>
                </a:solidFill>
                <a:latin typeface="&amp;quot"/>
              </a:rPr>
              <a:t>, </a:t>
            </a:r>
            <a:r>
              <a:rPr lang="en-US" sz="2800" i="1" dirty="0">
                <a:solidFill>
                  <a:schemeClr val="accent6">
                    <a:lumMod val="50000"/>
                  </a:schemeClr>
                </a:solidFill>
                <a:latin typeface="&amp;quot"/>
              </a:rPr>
              <a:t>where</a:t>
            </a:r>
            <a:r>
              <a:rPr lang="en-US" sz="2800" dirty="0">
                <a:solidFill>
                  <a:schemeClr val="accent6">
                    <a:lumMod val="50000"/>
                  </a:schemeClr>
                </a:solidFill>
                <a:latin typeface="&amp;quot"/>
              </a:rPr>
              <a:t>, </a:t>
            </a:r>
            <a:r>
              <a:rPr lang="en-US" sz="2800" i="1" dirty="0">
                <a:solidFill>
                  <a:schemeClr val="accent6">
                    <a:lumMod val="50000"/>
                  </a:schemeClr>
                </a:solidFill>
                <a:latin typeface="&amp;quot"/>
              </a:rPr>
              <a:t>when</a:t>
            </a:r>
            <a:r>
              <a:rPr lang="en-US" sz="2800" dirty="0">
                <a:solidFill>
                  <a:schemeClr val="accent6">
                    <a:lumMod val="50000"/>
                  </a:schemeClr>
                </a:solidFill>
                <a:latin typeface="&amp;quot"/>
              </a:rPr>
              <a:t> and </a:t>
            </a:r>
            <a:r>
              <a:rPr lang="en-US" sz="2800" i="1" dirty="0">
                <a:solidFill>
                  <a:schemeClr val="accent6">
                    <a:lumMod val="50000"/>
                  </a:schemeClr>
                </a:solidFill>
                <a:latin typeface="&amp;quot"/>
              </a:rPr>
              <a:t>how</a:t>
            </a:r>
            <a:r>
              <a:rPr lang="en-US" sz="2800" dirty="0">
                <a:solidFill>
                  <a:schemeClr val="accent6">
                    <a:lumMod val="50000"/>
                  </a:schemeClr>
                </a:solidFill>
                <a:latin typeface="&amp;quot"/>
              </a:rPr>
              <a:t> </a:t>
            </a:r>
            <a:r>
              <a:rPr lang="en-US" sz="2800" dirty="0">
                <a:solidFill>
                  <a:schemeClr val="accent6">
                    <a:lumMod val="50000"/>
                  </a:schemeClr>
                </a:solidFill>
                <a:latin typeface="&amp;quot"/>
                <a:hlinkClick r:id="rId2">
                  <a:extLst>
                    <a:ext uri="{A12FA001-AC4F-418D-AE19-62706E023703}">
                      <ahyp:hlinkClr xmlns:ahyp="http://schemas.microsoft.com/office/drawing/2018/hyperlinkcolor" val="tx"/>
                    </a:ext>
                  </a:extLst>
                </a:hlinkClick>
              </a:rPr>
              <a:t>questions</a:t>
            </a:r>
            <a:r>
              <a:rPr lang="en-US" sz="2800" dirty="0">
                <a:solidFill>
                  <a:schemeClr val="accent6">
                    <a:lumMod val="50000"/>
                  </a:schemeClr>
                </a:solidFill>
                <a:latin typeface="&amp;quot"/>
              </a:rPr>
              <a:t>, but not </a:t>
            </a:r>
            <a:r>
              <a:rPr lang="en-US" sz="2800" i="1" dirty="0">
                <a:solidFill>
                  <a:schemeClr val="accent6">
                    <a:lumMod val="50000"/>
                  </a:schemeClr>
                </a:solidFill>
                <a:latin typeface="&amp;quot"/>
              </a:rPr>
              <a:t>why</a:t>
            </a:r>
            <a:r>
              <a:rPr lang="en-US" sz="2800" dirty="0">
                <a:solidFill>
                  <a:schemeClr val="accent6">
                    <a:lumMod val="50000"/>
                  </a:schemeClr>
                </a:solidFill>
                <a:latin typeface="&amp;quot"/>
              </a:rPr>
              <a:t> questions.</a:t>
            </a:r>
          </a:p>
          <a:p>
            <a:r>
              <a:rPr lang="en-US" sz="2800" dirty="0">
                <a:solidFill>
                  <a:schemeClr val="accent6">
                    <a:lumMod val="50000"/>
                  </a:schemeClr>
                </a:solidFill>
                <a:latin typeface="&amp;quot"/>
              </a:rPr>
              <a:t>A descriptive research design can use a wide variety of </a:t>
            </a:r>
            <a:r>
              <a:rPr lang="en-US" sz="2800" dirty="0">
                <a:solidFill>
                  <a:schemeClr val="accent6">
                    <a:lumMod val="50000"/>
                  </a:schemeClr>
                </a:solidFill>
                <a:latin typeface="&amp;quot"/>
                <a:hlinkClick r:id="rId3">
                  <a:extLst>
                    <a:ext uri="{A12FA001-AC4F-418D-AE19-62706E023703}">
                      <ahyp:hlinkClr xmlns:ahyp="http://schemas.microsoft.com/office/drawing/2018/hyperlinkcolor" val="tx"/>
                    </a:ext>
                  </a:extLst>
                </a:hlinkClick>
              </a:rPr>
              <a:t>research methods</a:t>
            </a:r>
            <a:r>
              <a:rPr lang="en-US" sz="2800" dirty="0">
                <a:solidFill>
                  <a:schemeClr val="accent6">
                    <a:lumMod val="50000"/>
                  </a:schemeClr>
                </a:solidFill>
                <a:latin typeface="&amp;quot"/>
              </a:rPr>
              <a:t> to investigate one or more </a:t>
            </a:r>
            <a:r>
              <a:rPr lang="en-US" sz="2800" dirty="0">
                <a:solidFill>
                  <a:schemeClr val="accent6">
                    <a:lumMod val="50000"/>
                  </a:schemeClr>
                </a:solidFill>
                <a:latin typeface="&amp;quot"/>
                <a:hlinkClick r:id="rId4">
                  <a:extLst>
                    <a:ext uri="{A12FA001-AC4F-418D-AE19-62706E023703}">
                      <ahyp:hlinkClr xmlns:ahyp="http://schemas.microsoft.com/office/drawing/2018/hyperlinkcolor" val="tx"/>
                    </a:ext>
                  </a:extLst>
                </a:hlinkClick>
              </a:rPr>
              <a:t>variables</a:t>
            </a:r>
            <a:endParaRPr lang="en-US" sz="2800" dirty="0">
              <a:solidFill>
                <a:schemeClr val="accent6">
                  <a:lumMod val="50000"/>
                </a:schemeClr>
              </a:solidFill>
              <a:latin typeface="&amp;quot"/>
            </a:endParaRPr>
          </a:p>
          <a:p>
            <a:r>
              <a:rPr lang="en-US" sz="2800" dirty="0">
                <a:solidFill>
                  <a:schemeClr val="accent6">
                    <a:lumMod val="50000"/>
                  </a:schemeClr>
                </a:solidFill>
                <a:latin typeface="&amp;quot"/>
              </a:rPr>
              <a:t> The researcher does not control or manipulate any of the variables, but only observes and measures them.</a:t>
            </a:r>
          </a:p>
          <a:p>
            <a:r>
              <a:rPr lang="en-US" sz="3600" dirty="0" err="1">
                <a:solidFill>
                  <a:schemeClr val="accent2"/>
                </a:solidFill>
                <a:latin typeface="&amp;quot"/>
              </a:rPr>
              <a:t>Eg</a:t>
            </a:r>
            <a:r>
              <a:rPr lang="en-US" sz="3600" dirty="0">
                <a:solidFill>
                  <a:schemeClr val="accent2"/>
                </a:solidFill>
                <a:latin typeface="&amp;quot"/>
              </a:rPr>
              <a:t>—Social Media Usage Among Under Graduate Students</a:t>
            </a:r>
          </a:p>
          <a:p>
            <a:pPr algn="just">
              <a:buFont typeface="Wingdings" panose="05000000000000000000" pitchFamily="2" charset="2"/>
              <a:buChar char="v"/>
            </a:pPr>
            <a:endParaRPr lang="en-US" sz="2800" dirty="0">
              <a:solidFill>
                <a:schemeClr val="accent2"/>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v"/>
            </a:pPr>
            <a:endParaRPr lang="en-US" sz="2800" dirty="0">
              <a:solidFill>
                <a:srgbClr val="555555"/>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4937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5C550-AC56-4FC2-B85F-ABDD2CAC599A}"/>
              </a:ext>
            </a:extLst>
          </p:cNvPr>
          <p:cNvSpPr>
            <a:spLocks noGrp="1"/>
          </p:cNvSpPr>
          <p:nvPr>
            <p:ph type="title"/>
          </p:nvPr>
        </p:nvSpPr>
        <p:spPr>
          <a:xfrm>
            <a:off x="186267" y="1"/>
            <a:ext cx="12005733" cy="795866"/>
          </a:xfrm>
        </p:spPr>
        <p:txBody>
          <a:bodyPr/>
          <a:lstStyle/>
          <a:p>
            <a:r>
              <a:rPr lang="en-US" sz="4000" dirty="0">
                <a:solidFill>
                  <a:srgbClr val="EAE8CF">
                    <a:lumMod val="25000"/>
                  </a:srgbClr>
                </a:solidFill>
                <a:latin typeface="Algerian" panose="04020705040A02060702" pitchFamily="82" charset="0"/>
              </a:rPr>
              <a:t>types of quantitative research designs</a:t>
            </a:r>
            <a:endParaRPr lang="en-IN" dirty="0"/>
          </a:p>
        </p:txBody>
      </p:sp>
      <p:sp>
        <p:nvSpPr>
          <p:cNvPr id="3" name="Content Placeholder 2">
            <a:extLst>
              <a:ext uri="{FF2B5EF4-FFF2-40B4-BE49-F238E27FC236}">
                <a16:creationId xmlns:a16="http://schemas.microsoft.com/office/drawing/2014/main" id="{126E573D-390D-4E05-B367-0E0A681E42A3}"/>
              </a:ext>
            </a:extLst>
          </p:cNvPr>
          <p:cNvSpPr>
            <a:spLocks noGrp="1"/>
          </p:cNvSpPr>
          <p:nvPr>
            <p:ph idx="1"/>
          </p:nvPr>
        </p:nvSpPr>
        <p:spPr>
          <a:xfrm>
            <a:off x="186267" y="795867"/>
            <a:ext cx="12005733" cy="6062133"/>
          </a:xfrm>
        </p:spPr>
        <p:txBody>
          <a:bodyPr/>
          <a:lstStyle/>
          <a:p>
            <a:pPr marL="0" lvl="0" indent="0" algn="just">
              <a:buClr>
                <a:srgbClr val="E78712"/>
              </a:buClr>
              <a:buNone/>
            </a:pPr>
            <a:r>
              <a:rPr lang="en-US" sz="3600" dirty="0">
                <a:solidFill>
                  <a:srgbClr val="555555"/>
                </a:solidFill>
                <a:latin typeface="Times New Roman" panose="02020603050405020304" pitchFamily="18" charset="0"/>
                <a:cs typeface="Times New Roman" panose="02020603050405020304" pitchFamily="18" charset="0"/>
              </a:rPr>
              <a:t>                     </a:t>
            </a:r>
            <a:r>
              <a:rPr lang="en-US" sz="3600" dirty="0">
                <a:solidFill>
                  <a:srgbClr val="B73C26"/>
                </a:solidFill>
                <a:latin typeface="Times New Roman" panose="02020603050405020304" pitchFamily="18" charset="0"/>
                <a:cs typeface="Times New Roman" panose="02020603050405020304" pitchFamily="18" charset="0"/>
              </a:rPr>
              <a:t>b)</a:t>
            </a:r>
            <a:r>
              <a:rPr lang="en-US" sz="3600" b="1" dirty="0">
                <a:solidFill>
                  <a:srgbClr val="B73C26">
                    <a:lumMod val="75000"/>
                  </a:srgbClr>
                </a:solidFill>
                <a:latin typeface="Times New Roman" panose="02020603050405020304" pitchFamily="18" charset="0"/>
                <a:cs typeface="Times New Roman" panose="02020603050405020304" pitchFamily="18" charset="0"/>
              </a:rPr>
              <a:t>Correlational Design</a:t>
            </a:r>
            <a:r>
              <a:rPr lang="en-US" sz="3600" dirty="0">
                <a:solidFill>
                  <a:srgbClr val="B73C26">
                    <a:lumMod val="75000"/>
                  </a:srgbClr>
                </a:solidFill>
                <a:latin typeface="Times New Roman" panose="02020603050405020304" pitchFamily="18" charset="0"/>
                <a:cs typeface="Times New Roman" panose="02020603050405020304" pitchFamily="18" charset="0"/>
              </a:rPr>
              <a:t> </a:t>
            </a:r>
          </a:p>
          <a:p>
            <a:pPr lvl="0" algn="just">
              <a:buClr>
                <a:srgbClr val="E78712"/>
              </a:buClr>
              <a:buFont typeface="Wingdings" panose="05000000000000000000" pitchFamily="2" charset="2"/>
              <a:buChar char="v"/>
            </a:pPr>
            <a:r>
              <a:rPr lang="en-US" sz="2800" dirty="0">
                <a:solidFill>
                  <a:srgbClr val="647252">
                    <a:lumMod val="50000"/>
                  </a:srgbClr>
                </a:solidFill>
                <a:latin typeface="Times New Roman" panose="02020603050405020304" pitchFamily="18" charset="0"/>
                <a:cs typeface="Times New Roman" panose="02020603050405020304" pitchFamily="18" charset="0"/>
              </a:rPr>
              <a:t>     </a:t>
            </a:r>
            <a:r>
              <a:rPr lang="en-US" sz="3200" dirty="0">
                <a:solidFill>
                  <a:srgbClr val="EAE8CF">
                    <a:lumMod val="25000"/>
                  </a:srgbClr>
                </a:solidFill>
                <a:latin typeface="Times New Roman" panose="02020603050405020304" pitchFamily="18" charset="0"/>
                <a:cs typeface="Times New Roman" panose="02020603050405020304" pitchFamily="18" charset="0"/>
              </a:rPr>
              <a:t>Explores the relationship between variables using statistical 		 	</a:t>
            </a:r>
            <a:r>
              <a:rPr lang="en-US" sz="3200" dirty="0" err="1">
                <a:solidFill>
                  <a:srgbClr val="EAE8CF">
                    <a:lumMod val="25000"/>
                  </a:srgbClr>
                </a:solidFill>
                <a:latin typeface="Times New Roman" panose="02020603050405020304" pitchFamily="18" charset="0"/>
                <a:cs typeface="Times New Roman" panose="02020603050405020304" pitchFamily="18" charset="0"/>
              </a:rPr>
              <a:t>analyzes.It</a:t>
            </a:r>
            <a:r>
              <a:rPr lang="en-US" sz="3200" dirty="0">
                <a:solidFill>
                  <a:srgbClr val="EAE8CF">
                    <a:lumMod val="25000"/>
                  </a:srgbClr>
                </a:solidFill>
                <a:latin typeface="Times New Roman" panose="02020603050405020304" pitchFamily="18" charset="0"/>
                <a:cs typeface="Times New Roman" panose="02020603050405020304" pitchFamily="18" charset="0"/>
              </a:rPr>
              <a:t> does not look for cause and effect </a:t>
            </a:r>
          </a:p>
          <a:p>
            <a:pPr lvl="0" algn="just">
              <a:buClr>
                <a:srgbClr val="E78712"/>
              </a:buClr>
              <a:buFont typeface="Wingdings" panose="05000000000000000000" pitchFamily="2" charset="2"/>
              <a:buChar char="v"/>
            </a:pPr>
            <a:r>
              <a:rPr lang="en-US" sz="3200" dirty="0">
                <a:solidFill>
                  <a:srgbClr val="EAE8CF">
                    <a:lumMod val="25000"/>
                  </a:srgbClr>
                </a:solidFill>
                <a:latin typeface="Times New Roman" panose="02020603050405020304" pitchFamily="18" charset="0"/>
                <a:cs typeface="Times New Roman" panose="02020603050405020304" pitchFamily="18" charset="0"/>
              </a:rPr>
              <a:t>   Mostly observational in terms of data collection.</a:t>
            </a:r>
          </a:p>
          <a:p>
            <a:pPr lvl="0">
              <a:buClr>
                <a:srgbClr val="E78712"/>
              </a:buClr>
            </a:pPr>
            <a:r>
              <a:rPr lang="en-US" sz="3200" dirty="0">
                <a:solidFill>
                  <a:srgbClr val="EAE8CF">
                    <a:lumMod val="25000"/>
                  </a:srgbClr>
                </a:solidFill>
                <a:latin typeface="Times New Roman" panose="02020603050405020304" pitchFamily="18" charset="0"/>
                <a:cs typeface="Times New Roman" panose="02020603050405020304" pitchFamily="18" charset="0"/>
              </a:rPr>
              <a:t>   The most prominent feature of correlational research is that the   	   two variables are measured – neither is manipulated.</a:t>
            </a:r>
          </a:p>
          <a:p>
            <a:pPr lvl="0">
              <a:buClr>
                <a:srgbClr val="E78712"/>
              </a:buClr>
            </a:pPr>
            <a:r>
              <a:rPr lang="en-US" sz="3200" dirty="0">
                <a:solidFill>
                  <a:srgbClr val="EAE8CF">
                    <a:lumMod val="25000"/>
                  </a:srgbClr>
                </a:solidFill>
                <a:latin typeface="Times New Roman" panose="02020603050405020304" pitchFamily="18" charset="0"/>
                <a:cs typeface="Times New Roman" panose="02020603050405020304" pitchFamily="18" charset="0"/>
              </a:rPr>
              <a:t>    A correlation has direction and can be either positive or   				negative.</a:t>
            </a:r>
          </a:p>
          <a:p>
            <a:pPr lvl="0">
              <a:buClr>
                <a:srgbClr val="E78712"/>
              </a:buClr>
            </a:pPr>
            <a:r>
              <a:rPr lang="en-US" sz="3200" dirty="0">
                <a:solidFill>
                  <a:srgbClr val="EAE8CF">
                    <a:lumMod val="25000"/>
                  </a:srgbClr>
                </a:solidFill>
                <a:latin typeface="Times New Roman" panose="02020603050405020304" pitchFamily="18" charset="0"/>
                <a:cs typeface="Times New Roman" panose="02020603050405020304" pitchFamily="18" charset="0"/>
              </a:rPr>
              <a:t>    It can also differ in the degree or strength of the relationship.</a:t>
            </a:r>
          </a:p>
          <a:p>
            <a:pPr lvl="0" algn="just">
              <a:buClr>
                <a:srgbClr val="E78712"/>
              </a:buClr>
              <a:buFont typeface="Wingdings" panose="05000000000000000000" pitchFamily="2" charset="2"/>
              <a:buChar char="v"/>
            </a:pPr>
            <a:r>
              <a:rPr lang="en-IN" dirty="0">
                <a:solidFill>
                  <a:srgbClr val="B73C26"/>
                </a:solidFill>
                <a:latin typeface="Times New Roman" panose="02020603050405020304" pitchFamily="18" charset="0"/>
                <a:cs typeface="Times New Roman" panose="02020603050405020304" pitchFamily="18" charset="0"/>
              </a:rPr>
              <a:t>          </a:t>
            </a:r>
            <a:r>
              <a:rPr lang="en-IN" sz="3200" dirty="0" err="1">
                <a:solidFill>
                  <a:srgbClr val="B73C26"/>
                </a:solidFill>
                <a:latin typeface="Times New Roman" panose="02020603050405020304" pitchFamily="18" charset="0"/>
                <a:cs typeface="Times New Roman" panose="02020603050405020304" pitchFamily="18" charset="0"/>
              </a:rPr>
              <a:t>Eg;Relationship</a:t>
            </a:r>
            <a:r>
              <a:rPr lang="en-IN" sz="3200" dirty="0">
                <a:solidFill>
                  <a:srgbClr val="B73C26"/>
                </a:solidFill>
                <a:latin typeface="Times New Roman" panose="02020603050405020304" pitchFamily="18" charset="0"/>
                <a:cs typeface="Times New Roman" panose="02020603050405020304" pitchFamily="18" charset="0"/>
              </a:rPr>
              <a:t>  Between Academic Stress and Achievement</a:t>
            </a:r>
            <a:endParaRPr lang="en-IN" dirty="0"/>
          </a:p>
        </p:txBody>
      </p:sp>
    </p:spTree>
    <p:extLst>
      <p:ext uri="{BB962C8B-B14F-4D97-AF65-F5344CB8AC3E}">
        <p14:creationId xmlns:p14="http://schemas.microsoft.com/office/powerpoint/2010/main" val="1008146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79841-FA40-4EB1-A3B7-72FCC5E37C27}"/>
              </a:ext>
            </a:extLst>
          </p:cNvPr>
          <p:cNvSpPr>
            <a:spLocks noGrp="1"/>
          </p:cNvSpPr>
          <p:nvPr>
            <p:ph type="title"/>
          </p:nvPr>
        </p:nvSpPr>
        <p:spPr>
          <a:xfrm>
            <a:off x="169333" y="-1"/>
            <a:ext cx="12022667" cy="728133"/>
          </a:xfrm>
        </p:spPr>
        <p:txBody>
          <a:bodyPr>
            <a:normAutofit/>
          </a:bodyPr>
          <a:lstStyle/>
          <a:p>
            <a:r>
              <a:rPr lang="en-US" sz="4000" dirty="0">
                <a:solidFill>
                  <a:srgbClr val="EAE8CF">
                    <a:lumMod val="25000"/>
                  </a:srgbClr>
                </a:solidFill>
                <a:latin typeface="Algerian" panose="04020705040A02060702" pitchFamily="82" charset="0"/>
              </a:rPr>
              <a:t>types of quantitative research designs</a:t>
            </a:r>
            <a:endParaRPr lang="en-IN" dirty="0"/>
          </a:p>
        </p:txBody>
      </p:sp>
      <p:sp>
        <p:nvSpPr>
          <p:cNvPr id="3" name="Content Placeholder 2">
            <a:extLst>
              <a:ext uri="{FF2B5EF4-FFF2-40B4-BE49-F238E27FC236}">
                <a16:creationId xmlns:a16="http://schemas.microsoft.com/office/drawing/2014/main" id="{364D39C5-B86F-4C37-9457-7C8DEDC457F5}"/>
              </a:ext>
            </a:extLst>
          </p:cNvPr>
          <p:cNvSpPr>
            <a:spLocks noGrp="1"/>
          </p:cNvSpPr>
          <p:nvPr>
            <p:ph idx="1"/>
          </p:nvPr>
        </p:nvSpPr>
        <p:spPr>
          <a:xfrm>
            <a:off x="169333" y="457200"/>
            <a:ext cx="11538479" cy="6400800"/>
          </a:xfrm>
        </p:spPr>
        <p:txBody>
          <a:bodyPr>
            <a:normAutofit lnSpcReduction="10000"/>
          </a:bodyPr>
          <a:lstStyle/>
          <a:p>
            <a:pPr>
              <a:buFont typeface="Arial" panose="020B0604020202020204" pitchFamily="34" charset="0"/>
              <a:buChar char="•"/>
            </a:pPr>
            <a:endParaRPr lang="en-US" b="1" dirty="0">
              <a:solidFill>
                <a:srgbClr val="000000"/>
              </a:solidFill>
              <a:latin typeface="Quicksand"/>
            </a:endParaRPr>
          </a:p>
          <a:p>
            <a:pPr marL="0" indent="0">
              <a:buNone/>
            </a:pPr>
            <a:r>
              <a:rPr lang="en-US" b="1" dirty="0">
                <a:solidFill>
                  <a:srgbClr val="000000"/>
                </a:solidFill>
                <a:latin typeface="Quicksand"/>
              </a:rPr>
              <a:t>                                              </a:t>
            </a:r>
            <a:r>
              <a:rPr lang="en-US" sz="3800" b="1" dirty="0">
                <a:solidFill>
                  <a:srgbClr val="B73C26">
                    <a:lumMod val="75000"/>
                  </a:srgbClr>
                </a:solidFill>
                <a:latin typeface="Times New Roman" panose="02020603050405020304" pitchFamily="18" charset="0"/>
                <a:cs typeface="Times New Roman" panose="02020603050405020304" pitchFamily="18" charset="0"/>
              </a:rPr>
              <a:t> c)Experimental Designs</a:t>
            </a:r>
          </a:p>
          <a:p>
            <a:pPr marL="0" lvl="0" indent="0" algn="just">
              <a:buClr>
                <a:srgbClr val="E78712"/>
              </a:buClr>
              <a:buNone/>
            </a:pPr>
            <a:r>
              <a:rPr lang="en-US" sz="3000" dirty="0">
                <a:solidFill>
                  <a:srgbClr val="EAE8CF">
                    <a:lumMod val="10000"/>
                  </a:srgbClr>
                </a:solidFill>
                <a:latin typeface="Times New Roman" panose="02020603050405020304" pitchFamily="18" charset="0"/>
                <a:cs typeface="Times New Roman" panose="02020603050405020304" pitchFamily="18" charset="0"/>
              </a:rPr>
              <a:t>.     </a:t>
            </a:r>
            <a:endParaRPr lang="en-US" dirty="0">
              <a:latin typeface="Quicksand"/>
            </a:endParaRPr>
          </a:p>
          <a:p>
            <a:pPr algn="just"/>
            <a:r>
              <a:rPr lang="en-US" sz="2800" dirty="0">
                <a:solidFill>
                  <a:schemeClr val="bg2">
                    <a:lumMod val="25000"/>
                  </a:schemeClr>
                </a:solidFill>
                <a:latin typeface="Times New Roman" panose="02020603050405020304" pitchFamily="18" charset="0"/>
                <a:cs typeface="Times New Roman" panose="02020603050405020304" pitchFamily="18" charset="0"/>
              </a:rPr>
              <a:t>Often referred to as ‘true experimentation’, this type of research method uses a scientific method to establish cause-effect relationship among a group of variables.</a:t>
            </a:r>
          </a:p>
          <a:p>
            <a:pPr algn="just"/>
            <a:r>
              <a:rPr lang="en-US" sz="2800" dirty="0">
                <a:solidFill>
                  <a:schemeClr val="bg2">
                    <a:lumMod val="25000"/>
                  </a:schemeClr>
                </a:solidFill>
                <a:latin typeface="Times New Roman" panose="02020603050405020304" pitchFamily="18" charset="0"/>
                <a:cs typeface="Times New Roman" panose="02020603050405020304" pitchFamily="18" charset="0"/>
              </a:rPr>
              <a:t>It is commonly defined as a type of research where the scientist actively influences something to observe the consequences.</a:t>
            </a:r>
          </a:p>
          <a:p>
            <a:pPr algn="just"/>
            <a:r>
              <a:rPr lang="en-US" sz="2800" dirty="0">
                <a:solidFill>
                  <a:schemeClr val="bg2">
                    <a:lumMod val="25000"/>
                  </a:schemeClr>
                </a:solidFill>
                <a:latin typeface="Times New Roman" panose="02020603050405020304" pitchFamily="18" charset="0"/>
                <a:cs typeface="Times New Roman" panose="02020603050405020304" pitchFamily="18" charset="0"/>
              </a:rPr>
              <a:t>It is a systematic and scientific approach to research in which the researcher manipulates one or more variables, and controls/randomizes any change in other variables.</a:t>
            </a:r>
          </a:p>
          <a:p>
            <a:r>
              <a:rPr lang="en-IN" sz="2800" dirty="0">
                <a:solidFill>
                  <a:schemeClr val="accent2"/>
                </a:solidFill>
                <a:latin typeface="Times New Roman" panose="02020603050405020304" pitchFamily="18" charset="0"/>
                <a:cs typeface="Times New Roman" panose="02020603050405020304" pitchFamily="18" charset="0"/>
              </a:rPr>
              <a:t>      </a:t>
            </a:r>
            <a:r>
              <a:rPr lang="en-IN" sz="2800" dirty="0" err="1">
                <a:solidFill>
                  <a:schemeClr val="accent2"/>
                </a:solidFill>
                <a:latin typeface="Times New Roman" panose="02020603050405020304" pitchFamily="18" charset="0"/>
                <a:cs typeface="Times New Roman" panose="02020603050405020304" pitchFamily="18" charset="0"/>
              </a:rPr>
              <a:t>Eg;Effectiveness</a:t>
            </a:r>
            <a:r>
              <a:rPr lang="en-IN" sz="2800" dirty="0">
                <a:solidFill>
                  <a:schemeClr val="accent2"/>
                </a:solidFill>
                <a:latin typeface="Times New Roman" panose="02020603050405020304" pitchFamily="18" charset="0"/>
                <a:cs typeface="Times New Roman" panose="02020603050405020304" pitchFamily="18" charset="0"/>
              </a:rPr>
              <a:t> of Metacognitive Instructional  Strategies  In Enhancing  		Metacognitive Skills among Higher Secondary School Students</a:t>
            </a:r>
          </a:p>
        </p:txBody>
      </p:sp>
    </p:spTree>
    <p:extLst>
      <p:ext uri="{BB962C8B-B14F-4D97-AF65-F5344CB8AC3E}">
        <p14:creationId xmlns:p14="http://schemas.microsoft.com/office/powerpoint/2010/main" val="8634310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93B22-9F50-4165-806A-911E4E99B3CD}"/>
              </a:ext>
            </a:extLst>
          </p:cNvPr>
          <p:cNvSpPr>
            <a:spLocks noGrp="1"/>
          </p:cNvSpPr>
          <p:nvPr>
            <p:ph type="title"/>
          </p:nvPr>
        </p:nvSpPr>
        <p:spPr>
          <a:xfrm>
            <a:off x="152400" y="0"/>
            <a:ext cx="12039599" cy="643467"/>
          </a:xfrm>
        </p:spPr>
        <p:txBody>
          <a:bodyPr>
            <a:normAutofit fontScale="90000"/>
          </a:bodyPr>
          <a:lstStyle/>
          <a:p>
            <a:r>
              <a:rPr lang="en-US" sz="4000" dirty="0">
                <a:solidFill>
                  <a:srgbClr val="EAE8CF">
                    <a:lumMod val="25000"/>
                  </a:srgbClr>
                </a:solidFill>
                <a:latin typeface="Algerian" panose="04020705040A02060702" pitchFamily="82" charset="0"/>
              </a:rPr>
              <a:t>types of quantitative research designs</a:t>
            </a:r>
            <a:endParaRPr lang="en-IN" dirty="0"/>
          </a:p>
        </p:txBody>
      </p:sp>
      <p:sp>
        <p:nvSpPr>
          <p:cNvPr id="3" name="Content Placeholder 2">
            <a:extLst>
              <a:ext uri="{FF2B5EF4-FFF2-40B4-BE49-F238E27FC236}">
                <a16:creationId xmlns:a16="http://schemas.microsoft.com/office/drawing/2014/main" id="{39B009A2-1872-44D2-A1AB-AD99F08C5E0E}"/>
              </a:ext>
            </a:extLst>
          </p:cNvPr>
          <p:cNvSpPr>
            <a:spLocks noGrp="1"/>
          </p:cNvSpPr>
          <p:nvPr>
            <p:ph idx="1"/>
          </p:nvPr>
        </p:nvSpPr>
        <p:spPr>
          <a:xfrm>
            <a:off x="152400" y="643466"/>
            <a:ext cx="12039600" cy="6214533"/>
          </a:xfrm>
        </p:spPr>
        <p:txBody>
          <a:bodyPr>
            <a:normAutofit lnSpcReduction="10000"/>
          </a:bodyPr>
          <a:lstStyle/>
          <a:p>
            <a:pPr>
              <a:buFont typeface="Arial" panose="020B0604020202020204" pitchFamily="34" charset="0"/>
              <a:buChar char="•"/>
            </a:pPr>
            <a:r>
              <a:rPr lang="en-US" sz="3200" b="1" dirty="0">
                <a:solidFill>
                  <a:schemeClr val="accent2"/>
                </a:solidFill>
                <a:latin typeface="Times New Roman" panose="02020603050405020304" pitchFamily="18" charset="0"/>
                <a:cs typeface="Times New Roman" panose="02020603050405020304" pitchFamily="18" charset="0"/>
              </a:rPr>
              <a:t>                   d)Quasi-experimental Research</a:t>
            </a:r>
            <a:endParaRPr lang="en-US" sz="3200" dirty="0">
              <a:solidFill>
                <a:schemeClr val="accent2"/>
              </a:solidFill>
              <a:latin typeface="Times New Roman" panose="02020603050405020304" pitchFamily="18" charset="0"/>
              <a:cs typeface="Times New Roman" panose="02020603050405020304" pitchFamily="18" charset="0"/>
            </a:endParaRPr>
          </a:p>
          <a:p>
            <a:pPr algn="just"/>
            <a:r>
              <a:rPr lang="en-US" sz="2800" dirty="0">
                <a:solidFill>
                  <a:schemeClr val="bg2">
                    <a:lumMod val="25000"/>
                  </a:schemeClr>
                </a:solidFill>
                <a:latin typeface="Times New Roman" panose="02020603050405020304" pitchFamily="18" charset="0"/>
                <a:cs typeface="Times New Roman" panose="02020603050405020304" pitchFamily="18" charset="0"/>
              </a:rPr>
              <a:t> Quasi-experimental research resembles experimental research but is not a true experimental research. It is often referred to as ‘Causal-Comparative’.</a:t>
            </a:r>
          </a:p>
          <a:p>
            <a:pPr algn="just"/>
            <a:r>
              <a:rPr lang="en-US" sz="2800" dirty="0">
                <a:solidFill>
                  <a:schemeClr val="bg2">
                    <a:lumMod val="25000"/>
                  </a:schemeClr>
                </a:solidFill>
                <a:latin typeface="Times New Roman" panose="02020603050405020304" pitchFamily="18" charset="0"/>
                <a:cs typeface="Times New Roman" panose="02020603050405020304" pitchFamily="18" charset="0"/>
              </a:rPr>
              <a:t>The researcher seeks to establish a cause-effect relationship between two variables and manipulates the independent variable.</a:t>
            </a:r>
          </a:p>
          <a:p>
            <a:pPr algn="just"/>
            <a:r>
              <a:rPr lang="en-US" sz="2800" dirty="0">
                <a:solidFill>
                  <a:schemeClr val="bg2">
                    <a:lumMod val="25000"/>
                  </a:schemeClr>
                </a:solidFill>
                <a:latin typeface="Times New Roman" panose="02020603050405020304" pitchFamily="18" charset="0"/>
                <a:cs typeface="Times New Roman" panose="02020603050405020304" pitchFamily="18" charset="0"/>
              </a:rPr>
              <a:t> The independent variable is manipulated, participants are not randomly assigned to conditions or orders of conditions </a:t>
            </a:r>
          </a:p>
          <a:p>
            <a:pPr algn="just"/>
            <a:r>
              <a:rPr lang="en-US" sz="2800" dirty="0">
                <a:solidFill>
                  <a:schemeClr val="bg2">
                    <a:lumMod val="25000"/>
                  </a:schemeClr>
                </a:solidFill>
                <a:latin typeface="Times New Roman" panose="02020603050405020304" pitchFamily="18" charset="0"/>
                <a:cs typeface="Times New Roman" panose="02020603050405020304" pitchFamily="18" charset="0"/>
              </a:rPr>
              <a:t>"</a:t>
            </a:r>
            <a:r>
              <a:rPr lang="en-US" sz="2800" i="1" dirty="0">
                <a:solidFill>
                  <a:schemeClr val="bg2">
                    <a:lumMod val="25000"/>
                  </a:schemeClr>
                </a:solidFill>
                <a:latin typeface="Times New Roman" panose="02020603050405020304" pitchFamily="18" charset="0"/>
                <a:cs typeface="Times New Roman" panose="02020603050405020304" pitchFamily="18" charset="0"/>
              </a:rPr>
              <a:t>Quasi-experimental research is similar to experimental research in that there is manipulation of an independent variable. It differs from experimental research because either there is no control group, no random selection, no random assignment, and/or no active manipulation</a:t>
            </a:r>
            <a:r>
              <a:rPr lang="en-US" sz="2800" dirty="0">
                <a:solidFill>
                  <a:schemeClr val="bg2">
                    <a:lumMod val="25000"/>
                  </a:schemeClr>
                </a:solidFill>
                <a:latin typeface="Times New Roman" panose="02020603050405020304" pitchFamily="18" charset="0"/>
                <a:cs typeface="Times New Roman" panose="02020603050405020304" pitchFamily="18" charset="0"/>
              </a:rPr>
              <a:t>."</a:t>
            </a:r>
          </a:p>
          <a:p>
            <a:pPr algn="just"/>
            <a:r>
              <a:rPr lang="en-US" sz="2800" dirty="0">
                <a:solidFill>
                  <a:schemeClr val="bg2">
                    <a:lumMod val="25000"/>
                  </a:schemeClr>
                </a:solidFill>
                <a:latin typeface="Times New Roman" panose="02020603050405020304" pitchFamily="18" charset="0"/>
                <a:cs typeface="Times New Roman" panose="02020603050405020304" pitchFamily="18" charset="0"/>
              </a:rPr>
              <a:t>Quasi-experimental involves ‘comparison.’ The study of two or more groups is done without focusing on their relationship.</a:t>
            </a:r>
          </a:p>
          <a:p>
            <a:endParaRPr lang="en-IN" dirty="0"/>
          </a:p>
        </p:txBody>
      </p:sp>
    </p:spTree>
    <p:extLst>
      <p:ext uri="{BB962C8B-B14F-4D97-AF65-F5344CB8AC3E}">
        <p14:creationId xmlns:p14="http://schemas.microsoft.com/office/powerpoint/2010/main" val="19677341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86C74-E3D7-48C2-9FBC-C95F8564A5D1}"/>
              </a:ext>
            </a:extLst>
          </p:cNvPr>
          <p:cNvSpPr>
            <a:spLocks noGrp="1"/>
          </p:cNvSpPr>
          <p:nvPr>
            <p:ph type="title"/>
          </p:nvPr>
        </p:nvSpPr>
        <p:spPr>
          <a:xfrm>
            <a:off x="152400" y="0"/>
            <a:ext cx="12039599" cy="778933"/>
          </a:xfrm>
        </p:spPr>
        <p:txBody>
          <a:bodyPr/>
          <a:lstStyle/>
          <a:p>
            <a:r>
              <a:rPr lang="en-US" dirty="0">
                <a:solidFill>
                  <a:srgbClr val="EAE8CF">
                    <a:lumMod val="25000"/>
                  </a:srgbClr>
                </a:solidFill>
                <a:latin typeface="Algerian" panose="04020705040A02060702" pitchFamily="82" charset="0"/>
              </a:rPr>
              <a:t>types of quantitative research designs</a:t>
            </a:r>
            <a:endParaRPr lang="en-IN" dirty="0"/>
          </a:p>
        </p:txBody>
      </p:sp>
      <p:sp>
        <p:nvSpPr>
          <p:cNvPr id="3" name="Content Placeholder 2">
            <a:extLst>
              <a:ext uri="{FF2B5EF4-FFF2-40B4-BE49-F238E27FC236}">
                <a16:creationId xmlns:a16="http://schemas.microsoft.com/office/drawing/2014/main" id="{3591B262-8FD0-4A1A-A60B-1FB2859D33BE}"/>
              </a:ext>
            </a:extLst>
          </p:cNvPr>
          <p:cNvSpPr>
            <a:spLocks noGrp="1"/>
          </p:cNvSpPr>
          <p:nvPr>
            <p:ph idx="1"/>
          </p:nvPr>
        </p:nvSpPr>
        <p:spPr>
          <a:xfrm>
            <a:off x="152400" y="778933"/>
            <a:ext cx="12039600" cy="6079067"/>
          </a:xfrm>
        </p:spPr>
        <p:txBody>
          <a:bodyPr/>
          <a:lstStyle/>
          <a:p>
            <a:endParaRPr lang="en-US" dirty="0"/>
          </a:p>
          <a:p>
            <a:pPr marL="2743200" lvl="6" indent="0">
              <a:buNone/>
            </a:pPr>
            <a:r>
              <a:rPr lang="en-US" sz="2800" dirty="0">
                <a:solidFill>
                  <a:schemeClr val="accent2"/>
                </a:solidFill>
                <a:latin typeface="Cooper Black" panose="0208090404030B020404" pitchFamily="18" charset="0"/>
                <a:cs typeface="Times New Roman" panose="02020603050405020304" pitchFamily="18" charset="0"/>
              </a:rPr>
              <a:t>e)Survey Design</a:t>
            </a:r>
          </a:p>
          <a:p>
            <a:pPr algn="just"/>
            <a:r>
              <a:rPr lang="en-US" sz="2800" dirty="0">
                <a:latin typeface="Times New Roman" panose="02020603050405020304" pitchFamily="18" charset="0"/>
                <a:cs typeface="Times New Roman" panose="02020603050405020304" pitchFamily="18" charset="0"/>
              </a:rPr>
              <a:t>Survey research is a quantitative research  method </a:t>
            </a:r>
            <a:r>
              <a:rPr lang="en-US" sz="2800" dirty="0">
                <a:solidFill>
                  <a:srgbClr val="000000"/>
                </a:solidFill>
                <a:latin typeface="Times New Roman" panose="02020603050405020304" pitchFamily="18" charset="0"/>
                <a:cs typeface="Times New Roman" panose="02020603050405020304" pitchFamily="18" charset="0"/>
              </a:rPr>
              <a:t> which assess statistical relationships between variables</a:t>
            </a:r>
            <a:endParaRPr lang="en-US"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Ask the participants  to report directly on their own thoughts, feelings, and </a:t>
            </a:r>
            <a:r>
              <a:rPr lang="en-US" sz="2800" dirty="0" err="1">
                <a:latin typeface="Times New Roman" panose="02020603050405020304" pitchFamily="18" charset="0"/>
                <a:cs typeface="Times New Roman" panose="02020603050405020304" pitchFamily="18" charset="0"/>
              </a:rPr>
              <a:t>behaviours</a:t>
            </a:r>
            <a:r>
              <a:rPr lang="en-US" sz="2800" dirty="0">
                <a:latin typeface="Times New Roman" panose="02020603050405020304" pitchFamily="18" charset="0"/>
                <a:cs typeface="Times New Roman" panose="02020603050405020304" pitchFamily="18" charset="0"/>
              </a:rPr>
              <a:t>. </a:t>
            </a:r>
          </a:p>
          <a:p>
            <a:pPr algn="just"/>
            <a:r>
              <a:rPr lang="en-US" sz="2800" dirty="0">
                <a:latin typeface="Times New Roman" panose="02020603050405020304" pitchFamily="18" charset="0"/>
                <a:cs typeface="Times New Roman" panose="02020603050405020304" pitchFamily="18" charset="0"/>
              </a:rPr>
              <a:t> Survey researches have a strong preference for large random samples because they provide the most accurate estimates of what is true in the population. </a:t>
            </a:r>
          </a:p>
          <a:p>
            <a:pPr algn="just"/>
            <a:r>
              <a:rPr lang="en-IN" sz="2800" dirty="0" err="1">
                <a:solidFill>
                  <a:schemeClr val="accent2"/>
                </a:solidFill>
                <a:latin typeface="Times New Roman" panose="02020603050405020304" pitchFamily="18" charset="0"/>
                <a:cs typeface="Times New Roman" panose="02020603050405020304" pitchFamily="18" charset="0"/>
              </a:rPr>
              <a:t>Eg;Attitude</a:t>
            </a:r>
            <a:r>
              <a:rPr lang="en-IN" sz="2800" dirty="0">
                <a:solidFill>
                  <a:schemeClr val="accent2"/>
                </a:solidFill>
                <a:latin typeface="Times New Roman" panose="02020603050405020304" pitchFamily="18" charset="0"/>
                <a:cs typeface="Times New Roman" panose="02020603050405020304" pitchFamily="18" charset="0"/>
              </a:rPr>
              <a:t> of Secondary School Students Towards Environment</a:t>
            </a:r>
          </a:p>
        </p:txBody>
      </p:sp>
    </p:spTree>
    <p:extLst>
      <p:ext uri="{BB962C8B-B14F-4D97-AF65-F5344CB8AC3E}">
        <p14:creationId xmlns:p14="http://schemas.microsoft.com/office/powerpoint/2010/main" val="30829427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0C807-964F-44A3-9E56-35A21C545DBE}"/>
              </a:ext>
            </a:extLst>
          </p:cNvPr>
          <p:cNvSpPr>
            <a:spLocks noGrp="1"/>
          </p:cNvSpPr>
          <p:nvPr>
            <p:ph type="title"/>
          </p:nvPr>
        </p:nvSpPr>
        <p:spPr>
          <a:xfrm>
            <a:off x="0" y="0"/>
            <a:ext cx="12191999" cy="778933"/>
          </a:xfrm>
        </p:spPr>
        <p:txBody>
          <a:bodyPr>
            <a:normAutofit/>
          </a:bodyPr>
          <a:lstStyle/>
          <a:p>
            <a:r>
              <a:rPr lang="en-US" sz="4000" dirty="0">
                <a:latin typeface="Algerian" panose="04020705040A02060702" pitchFamily="82" charset="0"/>
              </a:rPr>
              <a:t> </a:t>
            </a:r>
            <a:r>
              <a:rPr lang="en-US" sz="4000" dirty="0">
                <a:solidFill>
                  <a:schemeClr val="accent6">
                    <a:lumMod val="75000"/>
                  </a:schemeClr>
                </a:solidFill>
                <a:latin typeface="Algerian" panose="04020705040A02060702" pitchFamily="82" charset="0"/>
              </a:rPr>
              <a:t>Strengths of quantitative research design</a:t>
            </a:r>
            <a:endParaRPr lang="en-IN" sz="4000" dirty="0">
              <a:solidFill>
                <a:schemeClr val="accent6">
                  <a:lumMod val="75000"/>
                </a:schemeClr>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EBC99A75-2D71-4830-BFEC-462624581A95}"/>
              </a:ext>
            </a:extLst>
          </p:cNvPr>
          <p:cNvSpPr>
            <a:spLocks noGrp="1"/>
          </p:cNvSpPr>
          <p:nvPr>
            <p:ph idx="1"/>
          </p:nvPr>
        </p:nvSpPr>
        <p:spPr>
          <a:xfrm>
            <a:off x="169333" y="575733"/>
            <a:ext cx="12022666" cy="6282267"/>
          </a:xfrm>
        </p:spPr>
        <p:txBody>
          <a:bodyPr/>
          <a:lstStyle/>
          <a:p>
            <a:pPr algn="just">
              <a:buFont typeface="Arial" panose="020B0604020202020204" pitchFamily="34" charset="0"/>
              <a:buChar char="•"/>
            </a:pPr>
            <a:endParaRPr lang="en-US" sz="2800" b="1"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sz="2800" b="1" dirty="0">
                <a:solidFill>
                  <a:schemeClr val="bg2">
                    <a:lumMod val="25000"/>
                  </a:schemeClr>
                </a:solidFill>
                <a:latin typeface="Times New Roman" panose="02020603050405020304" pitchFamily="18" charset="0"/>
                <a:cs typeface="Times New Roman" panose="02020603050405020304" pitchFamily="18" charset="0"/>
              </a:rPr>
              <a:t>More scientific</a:t>
            </a:r>
            <a:r>
              <a:rPr lang="en-US" sz="2800" dirty="0">
                <a:solidFill>
                  <a:schemeClr val="bg2">
                    <a:lumMod val="25000"/>
                  </a:schemeClr>
                </a:solidFill>
                <a:latin typeface="Times New Roman" panose="02020603050405020304" pitchFamily="18" charset="0"/>
                <a:cs typeface="Times New Roman" panose="02020603050405020304" pitchFamily="18" charset="0"/>
              </a:rPr>
              <a:t>: A large amount of data is gathered and then analyzed statistically. </a:t>
            </a:r>
          </a:p>
          <a:p>
            <a:pPr algn="just">
              <a:buFont typeface="Arial" panose="020B0604020202020204" pitchFamily="34" charset="0"/>
              <a:buChar char="•"/>
            </a:pPr>
            <a:r>
              <a:rPr lang="en-US" sz="2800" b="1" dirty="0">
                <a:solidFill>
                  <a:schemeClr val="bg2">
                    <a:lumMod val="25000"/>
                  </a:schemeClr>
                </a:solidFill>
                <a:latin typeface="Times New Roman" panose="02020603050405020304" pitchFamily="18" charset="0"/>
                <a:cs typeface="Times New Roman" panose="02020603050405020304" pitchFamily="18" charset="0"/>
              </a:rPr>
              <a:t>Control-sensitive</a:t>
            </a:r>
            <a:r>
              <a:rPr lang="en-US" sz="2800" dirty="0">
                <a:solidFill>
                  <a:schemeClr val="bg2">
                    <a:lumMod val="25000"/>
                  </a:schemeClr>
                </a:solidFill>
                <a:latin typeface="Times New Roman" panose="02020603050405020304" pitchFamily="18" charset="0"/>
                <a:cs typeface="Times New Roman" panose="02020603050405020304" pitchFamily="18" charset="0"/>
              </a:rPr>
              <a:t>: The researcher has more control over how the data is gathered and is more distant from the experiment. </a:t>
            </a:r>
          </a:p>
          <a:p>
            <a:pPr lvl="0">
              <a:buClr>
                <a:srgbClr val="E78712"/>
              </a:buClr>
              <a:buFont typeface="Arial" panose="020B0604020202020204" pitchFamily="34" charset="0"/>
              <a:buChar char="•"/>
            </a:pPr>
            <a:r>
              <a:rPr lang="en-US" sz="2800" b="1" dirty="0">
                <a:solidFill>
                  <a:schemeClr val="bg2">
                    <a:lumMod val="25000"/>
                  </a:schemeClr>
                </a:solidFill>
                <a:latin typeface="Quicksand"/>
              </a:rPr>
              <a:t>Less biased/objective</a:t>
            </a:r>
            <a:r>
              <a:rPr lang="en-US" sz="2800" dirty="0">
                <a:solidFill>
                  <a:schemeClr val="bg2">
                    <a:lumMod val="25000"/>
                  </a:schemeClr>
                </a:solidFill>
                <a:latin typeface="Quicksand"/>
              </a:rPr>
              <a:t>: The research aims for objectivity i.e. without bias, and is separated from the data. </a:t>
            </a:r>
          </a:p>
          <a:p>
            <a:pPr lvl="0">
              <a:buClr>
                <a:srgbClr val="E78712"/>
              </a:buClr>
              <a:buFont typeface="Arial" panose="020B0604020202020204" pitchFamily="34" charset="0"/>
              <a:buChar char="•"/>
            </a:pPr>
            <a:r>
              <a:rPr lang="en-US" sz="2800" b="1" dirty="0">
                <a:solidFill>
                  <a:schemeClr val="bg2">
                    <a:lumMod val="25000"/>
                  </a:schemeClr>
                </a:solidFill>
                <a:latin typeface="Quicksand"/>
              </a:rPr>
              <a:t>Focused</a:t>
            </a:r>
            <a:r>
              <a:rPr lang="en-US" sz="2800" dirty="0">
                <a:solidFill>
                  <a:schemeClr val="bg2">
                    <a:lumMod val="25000"/>
                  </a:schemeClr>
                </a:solidFill>
                <a:latin typeface="Quicksand"/>
              </a:rPr>
              <a:t>: The design of the study is determined before it begins and research is used to test a theory and ultimately support or reject it.</a:t>
            </a:r>
          </a:p>
          <a:p>
            <a:pPr lvl="0">
              <a:buClr>
                <a:srgbClr val="E78712"/>
              </a:buClr>
              <a:buFont typeface="Arial" panose="020B0604020202020204" pitchFamily="34" charset="0"/>
              <a:buChar char="•"/>
            </a:pPr>
            <a:r>
              <a:rPr lang="en-US" sz="2800" b="1" dirty="0">
                <a:solidFill>
                  <a:schemeClr val="bg2">
                    <a:lumMod val="25000"/>
                  </a:schemeClr>
                </a:solidFill>
                <a:latin typeface="Quicksand"/>
              </a:rPr>
              <a:t>Repeatable</a:t>
            </a:r>
            <a:r>
              <a:rPr lang="en-US" sz="2800" dirty="0">
                <a:solidFill>
                  <a:schemeClr val="bg2">
                    <a:lumMod val="25000"/>
                  </a:schemeClr>
                </a:solidFill>
                <a:latin typeface="Quicksand"/>
              </a:rPr>
              <a:t>: The research study can usually be replicated or repeated, given its high reliability.</a:t>
            </a:r>
          </a:p>
          <a:p>
            <a:pPr lvl="0">
              <a:buClr>
                <a:srgbClr val="E78712"/>
              </a:buClr>
              <a:buFont typeface="Arial" panose="020B0604020202020204" pitchFamily="34" charset="0"/>
              <a:buChar char="•"/>
            </a:pPr>
            <a:endParaRPr lang="en-US" sz="2800" dirty="0">
              <a:solidFill>
                <a:schemeClr val="bg2">
                  <a:lumMod val="25000"/>
                </a:schemeClr>
              </a:solidFill>
              <a:latin typeface="Quicksand"/>
            </a:endParaRPr>
          </a:p>
          <a:p>
            <a:pPr algn="just">
              <a:buFont typeface="Arial" panose="020B0604020202020204" pitchFamily="34" charset="0"/>
              <a:buChar char="•"/>
            </a:pPr>
            <a:endParaRPr lang="en-IN" dirty="0"/>
          </a:p>
        </p:txBody>
      </p:sp>
    </p:spTree>
    <p:extLst>
      <p:ext uri="{BB962C8B-B14F-4D97-AF65-F5344CB8AC3E}">
        <p14:creationId xmlns:p14="http://schemas.microsoft.com/office/powerpoint/2010/main" val="11416356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647A455-0B10-4428-98E8-26F1C74A4D41}"/>
              </a:ext>
            </a:extLst>
          </p:cNvPr>
          <p:cNvSpPr>
            <a:spLocks noGrp="1"/>
          </p:cNvSpPr>
          <p:nvPr>
            <p:ph type="title"/>
          </p:nvPr>
        </p:nvSpPr>
        <p:spPr>
          <a:xfrm>
            <a:off x="237067" y="0"/>
            <a:ext cx="11954933" cy="728133"/>
          </a:xfrm>
        </p:spPr>
        <p:txBody>
          <a:bodyPr>
            <a:normAutofit/>
          </a:bodyPr>
          <a:lstStyle/>
          <a:p>
            <a:r>
              <a:rPr lang="en-US" sz="4000" dirty="0">
                <a:solidFill>
                  <a:srgbClr val="849276">
                    <a:lumMod val="75000"/>
                  </a:srgbClr>
                </a:solidFill>
                <a:latin typeface="Algerian" panose="04020705040A02060702" pitchFamily="82" charset="0"/>
              </a:rPr>
              <a:t>Strengths of quantitative research design</a:t>
            </a:r>
            <a:endParaRPr lang="en-IN" dirty="0"/>
          </a:p>
        </p:txBody>
      </p:sp>
      <p:sp>
        <p:nvSpPr>
          <p:cNvPr id="5" name="Content Placeholder 4">
            <a:extLst>
              <a:ext uri="{FF2B5EF4-FFF2-40B4-BE49-F238E27FC236}">
                <a16:creationId xmlns:a16="http://schemas.microsoft.com/office/drawing/2014/main" id="{ECAC252F-2675-40F5-9E5A-EEFB4F8A191E}"/>
              </a:ext>
            </a:extLst>
          </p:cNvPr>
          <p:cNvSpPr>
            <a:spLocks noGrp="1"/>
          </p:cNvSpPr>
          <p:nvPr>
            <p:ph idx="1"/>
          </p:nvPr>
        </p:nvSpPr>
        <p:spPr>
          <a:xfrm>
            <a:off x="237067" y="728133"/>
            <a:ext cx="11954933" cy="6129867"/>
          </a:xfrm>
        </p:spPr>
        <p:txBody>
          <a:bodyPr>
            <a:normAutofit/>
          </a:bodyPr>
          <a:lstStyle/>
          <a:p>
            <a:pPr lvl="0">
              <a:buClr>
                <a:srgbClr val="E78712"/>
              </a:buClr>
              <a:buFont typeface="Arial" panose="020B0604020202020204" pitchFamily="34" charset="0"/>
              <a:buChar char="•"/>
            </a:pPr>
            <a:endParaRPr lang="en-US" b="1" dirty="0">
              <a:solidFill>
                <a:prstClr val="black">
                  <a:lumMod val="75000"/>
                  <a:lumOff val="25000"/>
                </a:prstClr>
              </a:solidFill>
              <a:latin typeface="Quicksand"/>
            </a:endParaRPr>
          </a:p>
          <a:p>
            <a:pPr lvl="0" algn="just">
              <a:buClr>
                <a:srgbClr val="E78712"/>
              </a:buClr>
              <a:buFont typeface="Arial" panose="020B0604020202020204" pitchFamily="34" charset="0"/>
              <a:buChar char="•"/>
            </a:pPr>
            <a:r>
              <a:rPr lang="en-US" sz="2800" b="1" dirty="0">
                <a:solidFill>
                  <a:schemeClr val="bg2">
                    <a:lumMod val="25000"/>
                  </a:schemeClr>
                </a:solidFill>
                <a:latin typeface="Times New Roman" panose="02020603050405020304" pitchFamily="18" charset="0"/>
                <a:cs typeface="Times New Roman" panose="02020603050405020304" pitchFamily="18" charset="0"/>
              </a:rPr>
              <a:t>Deals with larger samples</a:t>
            </a:r>
            <a:r>
              <a:rPr lang="en-US" sz="2800" dirty="0">
                <a:solidFill>
                  <a:schemeClr val="bg2">
                    <a:lumMod val="25000"/>
                  </a:schemeClr>
                </a:solidFill>
                <a:latin typeface="Times New Roman" panose="02020603050405020304" pitchFamily="18" charset="0"/>
                <a:cs typeface="Times New Roman" panose="02020603050405020304" pitchFamily="18" charset="0"/>
              </a:rPr>
              <a:t>: The results are based on larger sample sizes that are representative of the population. The large sample size is used to gain statistically valid results in customer insight.</a:t>
            </a:r>
          </a:p>
          <a:p>
            <a:pPr lvl="0" algn="just">
              <a:buClr>
                <a:srgbClr val="E78712"/>
              </a:buClr>
              <a:buFont typeface="Arial" panose="020B0604020202020204" pitchFamily="34" charset="0"/>
              <a:buChar char="•"/>
            </a:pPr>
            <a:r>
              <a:rPr lang="en-US" sz="2800" b="1" dirty="0">
                <a:solidFill>
                  <a:schemeClr val="bg2">
                    <a:lumMod val="25000"/>
                  </a:schemeClr>
                </a:solidFill>
                <a:latin typeface="Times New Roman" panose="02020603050405020304" pitchFamily="18" charset="0"/>
                <a:cs typeface="Times New Roman" panose="02020603050405020304" pitchFamily="18" charset="0"/>
              </a:rPr>
              <a:t>More structured</a:t>
            </a:r>
            <a:r>
              <a:rPr lang="en-US" sz="2800" dirty="0">
                <a:solidFill>
                  <a:schemeClr val="bg2">
                    <a:lumMod val="25000"/>
                  </a:schemeClr>
                </a:solidFill>
                <a:latin typeface="Times New Roman" panose="02020603050405020304" pitchFamily="18" charset="0"/>
                <a:cs typeface="Times New Roman" panose="02020603050405020304" pitchFamily="18" charset="0"/>
              </a:rPr>
              <a:t>: Researcher uses structured  tools, such as questionnaires, inventories, rating scales, to collect numerical data.</a:t>
            </a:r>
          </a:p>
          <a:p>
            <a:pPr marL="0" lvl="0" indent="0" algn="just">
              <a:buClr>
                <a:srgbClr val="E78712"/>
              </a:buClr>
              <a:buNone/>
            </a:pPr>
            <a:r>
              <a:rPr lang="en-US" sz="2800" dirty="0">
                <a:solidFill>
                  <a:schemeClr val="bg2">
                    <a:lumMod val="25000"/>
                  </a:schemeClr>
                </a:solidFill>
                <a:latin typeface="Times New Roman" panose="02020603050405020304" pitchFamily="18" charset="0"/>
                <a:cs typeface="Times New Roman" panose="02020603050405020304" pitchFamily="18" charset="0"/>
              </a:rPr>
              <a:t>    </a:t>
            </a:r>
            <a:r>
              <a:rPr lang="en-US" sz="2800" b="1" dirty="0">
                <a:solidFill>
                  <a:schemeClr val="bg2">
                    <a:lumMod val="25000"/>
                  </a:schemeClr>
                </a:solidFill>
                <a:latin typeface="Times New Roman" panose="02020603050405020304" pitchFamily="18" charset="0"/>
                <a:cs typeface="Times New Roman" panose="02020603050405020304" pitchFamily="18" charset="0"/>
              </a:rPr>
              <a:t>Arranged in simple analytical methods</a:t>
            </a:r>
            <a:r>
              <a:rPr lang="en-US" sz="2800" dirty="0">
                <a:solidFill>
                  <a:schemeClr val="bg2">
                    <a:lumMod val="25000"/>
                  </a:schemeClr>
                </a:solidFill>
                <a:latin typeface="Times New Roman" panose="02020603050405020304" pitchFamily="18" charset="0"/>
                <a:cs typeface="Times New Roman" panose="02020603050405020304" pitchFamily="18" charset="0"/>
              </a:rPr>
              <a:t>: Received data are in the form of  	numbers and   	statistics, often arranged in tables, charts, figures, or other non-	textual forms.</a:t>
            </a:r>
          </a:p>
          <a:p>
            <a:pPr lvl="0" algn="just">
              <a:buClr>
                <a:srgbClr val="E78712"/>
              </a:buClr>
              <a:buFont typeface="Arial" panose="020B0604020202020204" pitchFamily="34" charset="0"/>
              <a:buChar char="•"/>
            </a:pPr>
            <a:r>
              <a:rPr lang="en-US" sz="2800" b="1" dirty="0">
                <a:solidFill>
                  <a:schemeClr val="bg2">
                    <a:lumMod val="25000"/>
                  </a:schemeClr>
                </a:solidFill>
                <a:latin typeface="Times New Roman" panose="02020603050405020304" pitchFamily="18" charset="0"/>
                <a:cs typeface="Times New Roman" panose="02020603050405020304" pitchFamily="18" charset="0"/>
              </a:rPr>
              <a:t>Generalizable</a:t>
            </a:r>
            <a:r>
              <a:rPr lang="en-US" sz="2800" dirty="0">
                <a:solidFill>
                  <a:schemeClr val="bg2">
                    <a:lumMod val="25000"/>
                  </a:schemeClr>
                </a:solidFill>
                <a:latin typeface="Times New Roman" panose="02020603050405020304" pitchFamily="18" charset="0"/>
                <a:cs typeface="Times New Roman" panose="02020603050405020304" pitchFamily="18" charset="0"/>
              </a:rPr>
              <a:t>: to generalize concepts more widely, predict future results, or investigate causal relationships. Findings can be generalized if selection process is well-designed and sample is representative of a study population.</a:t>
            </a:r>
          </a:p>
          <a:p>
            <a:endParaRPr lang="en-IN" dirty="0"/>
          </a:p>
        </p:txBody>
      </p:sp>
    </p:spTree>
    <p:extLst>
      <p:ext uri="{BB962C8B-B14F-4D97-AF65-F5344CB8AC3E}">
        <p14:creationId xmlns:p14="http://schemas.microsoft.com/office/powerpoint/2010/main" val="38323749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87361-1B93-414E-8186-1780C9E018B7}"/>
              </a:ext>
            </a:extLst>
          </p:cNvPr>
          <p:cNvSpPr>
            <a:spLocks noGrp="1"/>
          </p:cNvSpPr>
          <p:nvPr>
            <p:ph type="title"/>
          </p:nvPr>
        </p:nvSpPr>
        <p:spPr>
          <a:xfrm>
            <a:off x="186267" y="0"/>
            <a:ext cx="12005733" cy="745067"/>
          </a:xfrm>
        </p:spPr>
        <p:txBody>
          <a:bodyPr>
            <a:noAutofit/>
          </a:bodyPr>
          <a:lstStyle/>
          <a:p>
            <a:r>
              <a:rPr lang="en-IN" sz="4400" dirty="0">
                <a:solidFill>
                  <a:srgbClr val="EAE8CF">
                    <a:lumMod val="25000"/>
                  </a:srgbClr>
                </a:solidFill>
                <a:latin typeface="Algerian" panose="04020705040A02060702" pitchFamily="82" charset="0"/>
              </a:rPr>
              <a:t>Limitations of quantitative research</a:t>
            </a:r>
            <a:endParaRPr lang="en-IN" sz="4400" dirty="0"/>
          </a:p>
        </p:txBody>
      </p:sp>
      <p:sp>
        <p:nvSpPr>
          <p:cNvPr id="3" name="Content Placeholder 2">
            <a:extLst>
              <a:ext uri="{FF2B5EF4-FFF2-40B4-BE49-F238E27FC236}">
                <a16:creationId xmlns:a16="http://schemas.microsoft.com/office/drawing/2014/main" id="{25FE3C97-B9D2-47F4-ACC5-3EF3C0C24CDB}"/>
              </a:ext>
            </a:extLst>
          </p:cNvPr>
          <p:cNvSpPr>
            <a:spLocks noGrp="1"/>
          </p:cNvSpPr>
          <p:nvPr>
            <p:ph idx="1"/>
          </p:nvPr>
        </p:nvSpPr>
        <p:spPr>
          <a:xfrm>
            <a:off x="186267" y="745067"/>
            <a:ext cx="12005733" cy="6112933"/>
          </a:xfrm>
        </p:spPr>
        <p:txBody>
          <a:bodyPr/>
          <a:lstStyle/>
          <a:p>
            <a:endParaRPr lang="en-IN" sz="3200" dirty="0">
              <a:solidFill>
                <a:schemeClr val="bg2">
                  <a:lumMod val="25000"/>
                </a:schemeClr>
              </a:solidFill>
              <a:latin typeface="Times New Roman" panose="02020603050405020304" pitchFamily="18" charset="0"/>
              <a:cs typeface="Times New Roman" panose="02020603050405020304" pitchFamily="18" charset="0"/>
            </a:endParaRPr>
          </a:p>
          <a:p>
            <a:r>
              <a:rPr lang="en-IN" sz="3600" dirty="0">
                <a:solidFill>
                  <a:schemeClr val="bg2">
                    <a:lumMod val="25000"/>
                  </a:schemeClr>
                </a:solidFill>
                <a:latin typeface="Times New Roman" panose="02020603050405020304" pitchFamily="18" charset="0"/>
                <a:cs typeface="Times New Roman" panose="02020603050405020304" pitchFamily="18" charset="0"/>
              </a:rPr>
              <a:t>Requires extensive statistical analysis</a:t>
            </a:r>
          </a:p>
          <a:p>
            <a:r>
              <a:rPr lang="en-IN" sz="3600" dirty="0">
                <a:solidFill>
                  <a:schemeClr val="bg2">
                    <a:lumMod val="25000"/>
                  </a:schemeClr>
                </a:solidFill>
                <a:latin typeface="Times New Roman" panose="02020603050405020304" pitchFamily="18" charset="0"/>
                <a:cs typeface="Times New Roman" panose="02020603050405020304" pitchFamily="18" charset="0"/>
              </a:rPr>
              <a:t>Limited outcomes due to structured method</a:t>
            </a:r>
          </a:p>
          <a:p>
            <a:r>
              <a:rPr lang="en-IN" sz="3600" dirty="0">
                <a:solidFill>
                  <a:schemeClr val="bg2">
                    <a:lumMod val="25000"/>
                  </a:schemeClr>
                </a:solidFill>
                <a:latin typeface="Times New Roman" panose="02020603050405020304" pitchFamily="18" charset="0"/>
                <a:cs typeface="Times New Roman" panose="02020603050405020304" pitchFamily="18" charset="0"/>
              </a:rPr>
              <a:t>Inability to control the environment</a:t>
            </a:r>
          </a:p>
          <a:p>
            <a:r>
              <a:rPr lang="en-IN" sz="3600" dirty="0">
                <a:solidFill>
                  <a:schemeClr val="bg2">
                    <a:lumMod val="25000"/>
                  </a:schemeClr>
                </a:solidFill>
                <a:latin typeface="Times New Roman" panose="02020603050405020304" pitchFamily="18" charset="0"/>
                <a:cs typeface="Times New Roman" panose="02020603050405020304" pitchFamily="18" charset="0"/>
              </a:rPr>
              <a:t>Time consuming and costly nature of data collection</a:t>
            </a:r>
          </a:p>
          <a:p>
            <a:r>
              <a:rPr lang="en-IN" sz="3600" dirty="0">
                <a:solidFill>
                  <a:schemeClr val="bg2">
                    <a:lumMod val="25000"/>
                  </a:schemeClr>
                </a:solidFill>
                <a:latin typeface="Times New Roman" panose="02020603050405020304" pitchFamily="18" charset="0"/>
                <a:cs typeface="Times New Roman" panose="02020603050405020304" pitchFamily="18" charset="0"/>
              </a:rPr>
              <a:t>The difficulty of replicating findings</a:t>
            </a:r>
          </a:p>
          <a:p>
            <a:r>
              <a:rPr lang="en-IN" sz="3600" dirty="0">
                <a:solidFill>
                  <a:schemeClr val="bg2">
                    <a:lumMod val="25000"/>
                  </a:schemeClr>
                </a:solidFill>
                <a:latin typeface="Times New Roman" panose="02020603050405020304" pitchFamily="18" charset="0"/>
                <a:cs typeface="Times New Roman" panose="02020603050405020304" pitchFamily="18" charset="0"/>
              </a:rPr>
              <a:t>The problem of ethics-entering into the personal world of participant</a:t>
            </a:r>
          </a:p>
          <a:p>
            <a:endParaRPr lang="en-IN" sz="3600" dirty="0">
              <a:solidFill>
                <a:schemeClr val="bg2">
                  <a:lumMod val="25000"/>
                </a:schemeClr>
              </a:solidFill>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559592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F9FA7-F367-48A7-8AD4-7041C8F7BB78}"/>
              </a:ext>
            </a:extLst>
          </p:cNvPr>
          <p:cNvSpPr>
            <a:spLocks noGrp="1"/>
          </p:cNvSpPr>
          <p:nvPr>
            <p:ph type="ctrTitle"/>
          </p:nvPr>
        </p:nvSpPr>
        <p:spPr>
          <a:xfrm>
            <a:off x="157655" y="0"/>
            <a:ext cx="12034345" cy="804041"/>
          </a:xfrm>
        </p:spPr>
        <p:txBody>
          <a:bodyPr>
            <a:noAutofit/>
          </a:bodyPr>
          <a:lstStyle/>
          <a:p>
            <a:r>
              <a:rPr lang="en-IN" dirty="0">
                <a:solidFill>
                  <a:schemeClr val="accent2"/>
                </a:solidFill>
                <a:latin typeface="Algerian" panose="04020705040A02060702" pitchFamily="82" charset="0"/>
              </a:rPr>
              <a:t>Quantitative  research design</a:t>
            </a:r>
          </a:p>
        </p:txBody>
      </p:sp>
      <p:sp>
        <p:nvSpPr>
          <p:cNvPr id="3" name="Subtitle 2">
            <a:extLst>
              <a:ext uri="{FF2B5EF4-FFF2-40B4-BE49-F238E27FC236}">
                <a16:creationId xmlns:a16="http://schemas.microsoft.com/office/drawing/2014/main" id="{8B4307E0-BA34-4178-928A-B1F9C1ADD643}"/>
              </a:ext>
            </a:extLst>
          </p:cNvPr>
          <p:cNvSpPr>
            <a:spLocks noGrp="1"/>
          </p:cNvSpPr>
          <p:nvPr>
            <p:ph type="subTitle" idx="1"/>
          </p:nvPr>
        </p:nvSpPr>
        <p:spPr>
          <a:xfrm>
            <a:off x="157655" y="804041"/>
            <a:ext cx="12034345" cy="6053959"/>
          </a:xfrm>
        </p:spPr>
        <p:txBody>
          <a:bodyPr>
            <a:normAutofit/>
          </a:bodyPr>
          <a:lstStyle/>
          <a:p>
            <a:r>
              <a:rPr lang="en-US" sz="2800" i="1" dirty="0">
                <a:solidFill>
                  <a:schemeClr val="accent6">
                    <a:lumMod val="75000"/>
                  </a:schemeClr>
                </a:solidFill>
                <a:latin typeface="Cooper Black" panose="0208090404030B020404" pitchFamily="18" charset="0"/>
              </a:rPr>
              <a:t> </a:t>
            </a:r>
          </a:p>
          <a:p>
            <a:pPr algn="ctr"/>
            <a:r>
              <a:rPr lang="en-US" sz="2800" i="1" dirty="0">
                <a:solidFill>
                  <a:schemeClr val="accent6">
                    <a:lumMod val="75000"/>
                  </a:schemeClr>
                </a:solidFill>
                <a:latin typeface="Cooper Black" panose="0208090404030B020404" pitchFamily="18" charset="0"/>
              </a:rPr>
              <a:t>Dr. VIJAYALEKSHMI N S</a:t>
            </a:r>
          </a:p>
          <a:p>
            <a:pPr algn="ctr"/>
            <a:r>
              <a:rPr lang="en-US" sz="2800" i="1" dirty="0">
                <a:solidFill>
                  <a:schemeClr val="accent6">
                    <a:lumMod val="75000"/>
                  </a:schemeClr>
                </a:solidFill>
                <a:latin typeface="Cooper Black" panose="0208090404030B020404" pitchFamily="18" charset="0"/>
              </a:rPr>
              <a:t>ASSISTANT  PROFESSOR</a:t>
            </a:r>
          </a:p>
          <a:p>
            <a:pPr algn="ctr"/>
            <a:r>
              <a:rPr lang="en-US" sz="2800" i="1" dirty="0" err="1">
                <a:solidFill>
                  <a:schemeClr val="accent6">
                    <a:lumMod val="75000"/>
                  </a:schemeClr>
                </a:solidFill>
                <a:latin typeface="Cooper Black" panose="0208090404030B020404" pitchFamily="18" charset="0"/>
              </a:rPr>
              <a:t>M.Ed</a:t>
            </a:r>
            <a:r>
              <a:rPr lang="en-US" sz="2800" i="1" dirty="0">
                <a:solidFill>
                  <a:schemeClr val="accent6">
                    <a:lumMod val="75000"/>
                  </a:schemeClr>
                </a:solidFill>
                <a:latin typeface="Cooper Black" panose="0208090404030B020404" pitchFamily="18" charset="0"/>
              </a:rPr>
              <a:t> DEPARTMENT</a:t>
            </a:r>
          </a:p>
          <a:p>
            <a:pPr algn="ctr"/>
            <a:r>
              <a:rPr lang="en-US" sz="2800" i="1" dirty="0">
                <a:solidFill>
                  <a:schemeClr val="accent6">
                    <a:lumMod val="75000"/>
                  </a:schemeClr>
                </a:solidFill>
                <a:latin typeface="Cooper Black" panose="0208090404030B020404" pitchFamily="18" charset="0"/>
              </a:rPr>
              <a:t>FATHIMA MEMORIAL TRAINING COLLEGE</a:t>
            </a:r>
          </a:p>
          <a:p>
            <a:pPr algn="ctr"/>
            <a:r>
              <a:rPr lang="en-US" sz="2800" i="1" dirty="0">
                <a:solidFill>
                  <a:schemeClr val="accent6">
                    <a:lumMod val="75000"/>
                  </a:schemeClr>
                </a:solidFill>
                <a:latin typeface="Cooper Black" panose="0208090404030B020404" pitchFamily="18" charset="0"/>
              </a:rPr>
              <a:t>KOLLAM, KERALA STATE</a:t>
            </a:r>
            <a:endParaRPr lang="en-IN" sz="2800" i="1" dirty="0">
              <a:solidFill>
                <a:schemeClr val="accent6">
                  <a:lumMod val="75000"/>
                </a:schemeClr>
              </a:solidFill>
              <a:latin typeface="Cooper Black" panose="0208090404030B020404" pitchFamily="18" charset="0"/>
            </a:endParaRPr>
          </a:p>
        </p:txBody>
      </p:sp>
    </p:spTree>
    <p:extLst>
      <p:ext uri="{BB962C8B-B14F-4D97-AF65-F5344CB8AC3E}">
        <p14:creationId xmlns:p14="http://schemas.microsoft.com/office/powerpoint/2010/main" val="10236716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64987-7884-47CE-84B2-AC7E09A71D5B}"/>
              </a:ext>
            </a:extLst>
          </p:cNvPr>
          <p:cNvSpPr>
            <a:spLocks noGrp="1"/>
          </p:cNvSpPr>
          <p:nvPr>
            <p:ph type="title"/>
          </p:nvPr>
        </p:nvSpPr>
        <p:spPr>
          <a:xfrm>
            <a:off x="135467" y="0"/>
            <a:ext cx="12056533" cy="795867"/>
          </a:xfrm>
        </p:spPr>
        <p:txBody>
          <a:bodyPr>
            <a:normAutofit/>
          </a:bodyPr>
          <a:lstStyle/>
          <a:p>
            <a:r>
              <a:rPr lang="en-IN" sz="4400" dirty="0">
                <a:solidFill>
                  <a:schemeClr val="bg2">
                    <a:lumMod val="25000"/>
                  </a:schemeClr>
                </a:solidFill>
                <a:latin typeface="Algerian" panose="04020705040A02060702" pitchFamily="82" charset="0"/>
              </a:rPr>
              <a:t>Limitations of quantitative research</a:t>
            </a:r>
          </a:p>
        </p:txBody>
      </p:sp>
      <p:sp>
        <p:nvSpPr>
          <p:cNvPr id="3" name="Content Placeholder 2">
            <a:extLst>
              <a:ext uri="{FF2B5EF4-FFF2-40B4-BE49-F238E27FC236}">
                <a16:creationId xmlns:a16="http://schemas.microsoft.com/office/drawing/2014/main" id="{BA959C6D-51CB-42AD-A92B-067873CD0FDF}"/>
              </a:ext>
            </a:extLst>
          </p:cNvPr>
          <p:cNvSpPr>
            <a:spLocks noGrp="1"/>
          </p:cNvSpPr>
          <p:nvPr>
            <p:ph idx="1"/>
          </p:nvPr>
        </p:nvSpPr>
        <p:spPr>
          <a:xfrm>
            <a:off x="135467" y="914400"/>
            <a:ext cx="12056533" cy="5943600"/>
          </a:xfrm>
        </p:spPr>
        <p:txBody>
          <a:bodyPr/>
          <a:lstStyle/>
          <a:p>
            <a:pPr algn="just">
              <a:buFont typeface="Arial" panose="020B0604020202020204" pitchFamily="34" charset="0"/>
              <a:buChar char="•"/>
            </a:pPr>
            <a:endParaRPr lang="en-US" sz="2800" dirty="0">
              <a:solidFill>
                <a:srgbClr val="595959"/>
              </a:solidFill>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sz="3200" dirty="0">
                <a:solidFill>
                  <a:schemeClr val="bg2">
                    <a:lumMod val="25000"/>
                  </a:schemeClr>
                </a:solidFill>
                <a:latin typeface="Times New Roman" panose="02020603050405020304" pitchFamily="18" charset="0"/>
                <a:cs typeface="Times New Roman" panose="02020603050405020304" pitchFamily="18" charset="0"/>
              </a:rPr>
              <a:t>Quantitative data is more efficient and able to test hypotheses, but may miss contextual detail</a:t>
            </a:r>
          </a:p>
          <a:p>
            <a:pPr algn="just">
              <a:buFont typeface="Arial" panose="020B0604020202020204" pitchFamily="34" charset="0"/>
              <a:buChar char="•"/>
            </a:pPr>
            <a:r>
              <a:rPr lang="en-US" sz="3200" dirty="0">
                <a:solidFill>
                  <a:schemeClr val="bg2">
                    <a:lumMod val="25000"/>
                  </a:schemeClr>
                </a:solidFill>
                <a:latin typeface="Times New Roman" panose="02020603050405020304" pitchFamily="18" charset="0"/>
                <a:cs typeface="Times New Roman" panose="02020603050405020304" pitchFamily="18" charset="0"/>
              </a:rPr>
              <a:t>Uses a static and rigid approach and so employs an inflexible process of discovery</a:t>
            </a:r>
          </a:p>
          <a:p>
            <a:pPr algn="just">
              <a:buFont typeface="Arial" panose="020B0604020202020204" pitchFamily="34" charset="0"/>
              <a:buChar char="•"/>
            </a:pPr>
            <a:r>
              <a:rPr lang="en-US" sz="3200" dirty="0">
                <a:solidFill>
                  <a:schemeClr val="bg2">
                    <a:lumMod val="25000"/>
                  </a:schemeClr>
                </a:solidFill>
                <a:latin typeface="Times New Roman" panose="02020603050405020304" pitchFamily="18" charset="0"/>
                <a:cs typeface="Times New Roman" panose="02020603050405020304" pitchFamily="18" charset="0"/>
              </a:rPr>
              <a:t>The development of standard questions by researchers can lead to "structural bias" and false representation, where the data actually reflects the view of the researcher instead of the participating subject</a:t>
            </a:r>
          </a:p>
          <a:p>
            <a:pPr algn="just">
              <a:buFont typeface="Arial" panose="020B0604020202020204" pitchFamily="34" charset="0"/>
              <a:buChar char="•"/>
            </a:pPr>
            <a:r>
              <a:rPr lang="en-US" sz="3200" dirty="0">
                <a:solidFill>
                  <a:schemeClr val="bg2">
                    <a:lumMod val="25000"/>
                  </a:schemeClr>
                </a:solidFill>
                <a:latin typeface="Times New Roman" panose="02020603050405020304" pitchFamily="18" charset="0"/>
                <a:cs typeface="Times New Roman" panose="02020603050405020304" pitchFamily="18" charset="0"/>
              </a:rPr>
              <a:t>Results provide less detail on behavior, attitudes, and motivation</a:t>
            </a:r>
          </a:p>
          <a:p>
            <a:endParaRPr lang="en-IN" dirty="0"/>
          </a:p>
        </p:txBody>
      </p:sp>
    </p:spTree>
    <p:extLst>
      <p:ext uri="{BB962C8B-B14F-4D97-AF65-F5344CB8AC3E}">
        <p14:creationId xmlns:p14="http://schemas.microsoft.com/office/powerpoint/2010/main" val="18623576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FE56D-BF9C-4119-A0DF-A985A077E7D1}"/>
              </a:ext>
            </a:extLst>
          </p:cNvPr>
          <p:cNvSpPr>
            <a:spLocks noGrp="1"/>
          </p:cNvSpPr>
          <p:nvPr>
            <p:ph type="title"/>
          </p:nvPr>
        </p:nvSpPr>
        <p:spPr>
          <a:xfrm>
            <a:off x="0" y="0"/>
            <a:ext cx="12191999" cy="795867"/>
          </a:xfrm>
        </p:spPr>
        <p:txBody>
          <a:bodyPr/>
          <a:lstStyle/>
          <a:p>
            <a:r>
              <a:rPr lang="en-US" dirty="0">
                <a:solidFill>
                  <a:schemeClr val="accent5">
                    <a:lumMod val="50000"/>
                  </a:schemeClr>
                </a:solidFill>
                <a:latin typeface="Algerian" panose="04020705040A02060702" pitchFamily="82" charset="0"/>
              </a:rPr>
              <a:t>Ethical considerations of quantitative research</a:t>
            </a:r>
            <a:endParaRPr lang="en-IN" dirty="0">
              <a:solidFill>
                <a:schemeClr val="accent5">
                  <a:lumMod val="50000"/>
                </a:schemeClr>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3A6F3F8E-D79A-4A7E-B6BF-6DAEF4747E90}"/>
              </a:ext>
            </a:extLst>
          </p:cNvPr>
          <p:cNvSpPr>
            <a:spLocks noGrp="1"/>
          </p:cNvSpPr>
          <p:nvPr>
            <p:ph idx="1"/>
          </p:nvPr>
        </p:nvSpPr>
        <p:spPr>
          <a:xfrm>
            <a:off x="118533" y="541867"/>
            <a:ext cx="12073466" cy="6316133"/>
          </a:xfrm>
        </p:spPr>
        <p:txBody>
          <a:bodyPr>
            <a:normAutofit/>
          </a:bodyPr>
          <a:lstStyle/>
          <a:p>
            <a:pPr algn="just" fontAlgn="base">
              <a:buFont typeface="+mj-lt"/>
              <a:buAutoNum type="arabicPeriod"/>
            </a:pPr>
            <a:endParaRPr lang="en-US" dirty="0">
              <a:solidFill>
                <a:srgbClr val="333333"/>
              </a:solidFill>
              <a:latin typeface="Georgia" panose="02040502050405020303" pitchFamily="18" charset="0"/>
            </a:endParaRPr>
          </a:p>
          <a:p>
            <a:pPr algn="just" fontAlgn="base">
              <a:buFont typeface="+mj-lt"/>
              <a:buAutoNum type="arabicPeriod"/>
            </a:pPr>
            <a:endParaRPr lang="en-US" dirty="0">
              <a:solidFill>
                <a:srgbClr val="333333"/>
              </a:solidFill>
              <a:latin typeface="Georgia" panose="02040502050405020303" pitchFamily="18" charset="0"/>
            </a:endParaRPr>
          </a:p>
          <a:p>
            <a:pPr algn="just" fontAlgn="base">
              <a:buFont typeface="Wingdings" panose="05000000000000000000" pitchFamily="2" charset="2"/>
              <a:buChar char="v"/>
            </a:pPr>
            <a:r>
              <a:rPr lang="en-US" sz="3200" dirty="0">
                <a:solidFill>
                  <a:schemeClr val="bg2">
                    <a:lumMod val="25000"/>
                  </a:schemeClr>
                </a:solidFill>
                <a:latin typeface="Times New Roman" panose="02020603050405020304" pitchFamily="18" charset="0"/>
                <a:cs typeface="Times New Roman" panose="02020603050405020304" pitchFamily="18" charset="0"/>
              </a:rPr>
              <a:t>Research participants should not be subjected to harm in any ways</a:t>
            </a:r>
          </a:p>
          <a:p>
            <a:pPr algn="just" fontAlgn="base">
              <a:buFont typeface="Wingdings" panose="05000000000000000000" pitchFamily="2" charset="2"/>
              <a:buChar char="v"/>
            </a:pPr>
            <a:r>
              <a:rPr lang="en-US" sz="3200" dirty="0">
                <a:solidFill>
                  <a:schemeClr val="bg2">
                    <a:lumMod val="25000"/>
                  </a:schemeClr>
                </a:solidFill>
                <a:latin typeface="Times New Roman" panose="02020603050405020304" pitchFamily="18" charset="0"/>
                <a:cs typeface="Times New Roman" panose="02020603050405020304" pitchFamily="18" charset="0"/>
              </a:rPr>
              <a:t>Respect for the dignity of research participants should be prioritized.</a:t>
            </a:r>
          </a:p>
          <a:p>
            <a:pPr algn="just" fontAlgn="base">
              <a:buFont typeface="Wingdings" panose="05000000000000000000" pitchFamily="2" charset="2"/>
              <a:buChar char="v"/>
            </a:pPr>
            <a:r>
              <a:rPr lang="en-US" sz="3200" dirty="0">
                <a:solidFill>
                  <a:schemeClr val="bg2">
                    <a:lumMod val="25000"/>
                  </a:schemeClr>
                </a:solidFill>
                <a:latin typeface="Times New Roman" panose="02020603050405020304" pitchFamily="18" charset="0"/>
                <a:cs typeface="Times New Roman" panose="02020603050405020304" pitchFamily="18" charset="0"/>
              </a:rPr>
              <a:t>Full consent should be obtained from the participants prior to the study.</a:t>
            </a:r>
          </a:p>
          <a:p>
            <a:pPr algn="just" fontAlgn="base">
              <a:buFont typeface="Wingdings" panose="05000000000000000000" pitchFamily="2" charset="2"/>
              <a:buChar char="v"/>
            </a:pPr>
            <a:r>
              <a:rPr lang="en-US" sz="3200" dirty="0">
                <a:solidFill>
                  <a:schemeClr val="bg2">
                    <a:lumMod val="25000"/>
                  </a:schemeClr>
                </a:solidFill>
                <a:latin typeface="Times New Roman" panose="02020603050405020304" pitchFamily="18" charset="0"/>
                <a:cs typeface="Times New Roman" panose="02020603050405020304" pitchFamily="18" charset="0"/>
              </a:rPr>
              <a:t>The protection of the privacy of research participants has to be ensured.</a:t>
            </a:r>
          </a:p>
          <a:p>
            <a:pPr algn="just" fontAlgn="base">
              <a:buFont typeface="Wingdings" panose="05000000000000000000" pitchFamily="2" charset="2"/>
              <a:buChar char="v"/>
            </a:pPr>
            <a:r>
              <a:rPr lang="en-US" sz="3200" dirty="0">
                <a:solidFill>
                  <a:schemeClr val="bg2">
                    <a:lumMod val="25000"/>
                  </a:schemeClr>
                </a:solidFill>
                <a:latin typeface="Times New Roman" panose="02020603050405020304" pitchFamily="18" charset="0"/>
                <a:cs typeface="Times New Roman" panose="02020603050405020304" pitchFamily="18" charset="0"/>
              </a:rPr>
              <a:t>  Adequate level of confidentiality of the research data should be ensured.</a:t>
            </a:r>
          </a:p>
        </p:txBody>
      </p:sp>
    </p:spTree>
    <p:extLst>
      <p:ext uri="{BB962C8B-B14F-4D97-AF65-F5344CB8AC3E}">
        <p14:creationId xmlns:p14="http://schemas.microsoft.com/office/powerpoint/2010/main" val="22717324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51691-5FAF-42D8-A43C-C3E7B5E82366}"/>
              </a:ext>
            </a:extLst>
          </p:cNvPr>
          <p:cNvSpPr>
            <a:spLocks noGrp="1"/>
          </p:cNvSpPr>
          <p:nvPr>
            <p:ph type="title"/>
          </p:nvPr>
        </p:nvSpPr>
        <p:spPr>
          <a:xfrm>
            <a:off x="169333" y="1"/>
            <a:ext cx="12022667" cy="728132"/>
          </a:xfrm>
        </p:spPr>
        <p:txBody>
          <a:bodyPr>
            <a:normAutofit fontScale="90000"/>
          </a:bodyPr>
          <a:lstStyle/>
          <a:p>
            <a:r>
              <a:rPr lang="en-US" dirty="0">
                <a:solidFill>
                  <a:srgbClr val="BBB473">
                    <a:lumMod val="50000"/>
                  </a:srgbClr>
                </a:solidFill>
                <a:latin typeface="Algerian" panose="04020705040A02060702" pitchFamily="82" charset="0"/>
              </a:rPr>
              <a:t>Ethical considerations of quantitative research</a:t>
            </a:r>
            <a:endParaRPr lang="en-IN" dirty="0"/>
          </a:p>
        </p:txBody>
      </p:sp>
      <p:sp>
        <p:nvSpPr>
          <p:cNvPr id="3" name="Content Placeholder 2">
            <a:extLst>
              <a:ext uri="{FF2B5EF4-FFF2-40B4-BE49-F238E27FC236}">
                <a16:creationId xmlns:a16="http://schemas.microsoft.com/office/drawing/2014/main" id="{AB7E2892-871C-42EC-906E-6B507DB3C06A}"/>
              </a:ext>
            </a:extLst>
          </p:cNvPr>
          <p:cNvSpPr>
            <a:spLocks noGrp="1"/>
          </p:cNvSpPr>
          <p:nvPr>
            <p:ph idx="1"/>
          </p:nvPr>
        </p:nvSpPr>
        <p:spPr>
          <a:xfrm>
            <a:off x="0" y="728133"/>
            <a:ext cx="12191999" cy="6129867"/>
          </a:xfrm>
        </p:spPr>
        <p:txBody>
          <a:bodyPr/>
          <a:lstStyle/>
          <a:p>
            <a:pPr lvl="0" algn="just" fontAlgn="base">
              <a:buClr>
                <a:srgbClr val="E78712"/>
              </a:buClr>
              <a:buFont typeface="Wingdings" panose="05000000000000000000" pitchFamily="2" charset="2"/>
              <a:buChar char="v"/>
            </a:pPr>
            <a:endParaRPr lang="en-US" sz="2600" dirty="0">
              <a:solidFill>
                <a:srgbClr val="EAE8CF">
                  <a:lumMod val="25000"/>
                </a:srgbClr>
              </a:solidFill>
              <a:latin typeface="Times New Roman" panose="02020603050405020304" pitchFamily="18" charset="0"/>
              <a:cs typeface="Times New Roman" panose="02020603050405020304" pitchFamily="18" charset="0"/>
            </a:endParaRPr>
          </a:p>
          <a:p>
            <a:pPr lvl="0" algn="just" fontAlgn="base">
              <a:buClr>
                <a:srgbClr val="E78712"/>
              </a:buClr>
              <a:buFont typeface="Wingdings" panose="05000000000000000000" pitchFamily="2" charset="2"/>
              <a:buChar char="v"/>
            </a:pPr>
            <a:r>
              <a:rPr lang="en-US" sz="3200" dirty="0">
                <a:solidFill>
                  <a:srgbClr val="EAE8CF">
                    <a:lumMod val="25000"/>
                  </a:srgbClr>
                </a:solidFill>
                <a:latin typeface="Times New Roman" panose="02020603050405020304" pitchFamily="18" charset="0"/>
                <a:cs typeface="Times New Roman" panose="02020603050405020304" pitchFamily="18" charset="0"/>
              </a:rPr>
              <a:t>Anonymity of individuals and organizations participating in the research has to be ensured.</a:t>
            </a:r>
          </a:p>
          <a:p>
            <a:pPr lvl="0" algn="just" fontAlgn="base">
              <a:buClr>
                <a:srgbClr val="E78712"/>
              </a:buClr>
              <a:buFont typeface="Wingdings" panose="05000000000000000000" pitchFamily="2" charset="2"/>
              <a:buChar char="v"/>
            </a:pPr>
            <a:r>
              <a:rPr lang="en-US" sz="3200" dirty="0">
                <a:solidFill>
                  <a:srgbClr val="EAE8CF">
                    <a:lumMod val="25000"/>
                  </a:srgbClr>
                </a:solidFill>
                <a:latin typeface="Times New Roman" panose="02020603050405020304" pitchFamily="18" charset="0"/>
                <a:cs typeface="Times New Roman" panose="02020603050405020304" pitchFamily="18" charset="0"/>
              </a:rPr>
              <a:t>Any deception or exaggeration about the aims and objectives of the research must be avoided.</a:t>
            </a:r>
          </a:p>
          <a:p>
            <a:pPr lvl="0" algn="just" fontAlgn="base">
              <a:buClr>
                <a:srgbClr val="E78712"/>
              </a:buClr>
              <a:buFont typeface="Wingdings" panose="05000000000000000000" pitchFamily="2" charset="2"/>
              <a:buChar char="v"/>
            </a:pPr>
            <a:r>
              <a:rPr lang="en-US" sz="3200" dirty="0">
                <a:solidFill>
                  <a:srgbClr val="EAE8CF">
                    <a:lumMod val="25000"/>
                  </a:srgbClr>
                </a:solidFill>
                <a:latin typeface="Times New Roman" panose="02020603050405020304" pitchFamily="18" charset="0"/>
                <a:cs typeface="Times New Roman" panose="02020603050405020304" pitchFamily="18" charset="0"/>
              </a:rPr>
              <a:t>Any type of communication in relation to the research should be done with honesty and transparency.</a:t>
            </a:r>
          </a:p>
          <a:p>
            <a:pPr lvl="0">
              <a:buClr>
                <a:srgbClr val="E78712"/>
              </a:buClr>
              <a:buFont typeface="Wingdings" panose="05000000000000000000" pitchFamily="2" charset="2"/>
              <a:buChar char="v"/>
            </a:pPr>
            <a:r>
              <a:rPr lang="en-US" sz="3200" dirty="0">
                <a:solidFill>
                  <a:srgbClr val="EAE8CF">
                    <a:lumMod val="25000"/>
                  </a:srgbClr>
                </a:solidFill>
                <a:latin typeface="Times New Roman" panose="02020603050405020304" pitchFamily="18" charset="0"/>
                <a:cs typeface="Times New Roman" panose="02020603050405020304" pitchFamily="18" charset="0"/>
              </a:rPr>
              <a:t>Any type of misleading information, as well as representation of primary data findings in a biased way must be avoided.</a:t>
            </a:r>
            <a:endParaRPr lang="en-IN" sz="3200" dirty="0">
              <a:solidFill>
                <a:srgbClr val="EAE8CF">
                  <a:lumMod val="25000"/>
                </a:srgbClr>
              </a:solidFill>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7110721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D2B5D-1842-4408-8F31-ABB48583CDF0}"/>
              </a:ext>
            </a:extLst>
          </p:cNvPr>
          <p:cNvSpPr>
            <a:spLocks noGrp="1"/>
          </p:cNvSpPr>
          <p:nvPr>
            <p:ph type="title"/>
          </p:nvPr>
        </p:nvSpPr>
        <p:spPr>
          <a:xfrm>
            <a:off x="169333" y="0"/>
            <a:ext cx="12022667" cy="762000"/>
          </a:xfrm>
        </p:spPr>
        <p:txBody>
          <a:bodyPr>
            <a:noAutofit/>
          </a:bodyPr>
          <a:lstStyle/>
          <a:p>
            <a:r>
              <a:rPr lang="en-IN" sz="6000" dirty="0">
                <a:solidFill>
                  <a:schemeClr val="bg2">
                    <a:lumMod val="25000"/>
                  </a:schemeClr>
                </a:solidFill>
                <a:latin typeface="Algerian" panose="04020705040A02060702" pitchFamily="82" charset="0"/>
              </a:rPr>
              <a:t>                 SUMMARY</a:t>
            </a:r>
          </a:p>
        </p:txBody>
      </p:sp>
      <p:sp>
        <p:nvSpPr>
          <p:cNvPr id="3" name="Content Placeholder 2">
            <a:extLst>
              <a:ext uri="{FF2B5EF4-FFF2-40B4-BE49-F238E27FC236}">
                <a16:creationId xmlns:a16="http://schemas.microsoft.com/office/drawing/2014/main" id="{A231BA27-085A-404B-8497-6CA66CE021BE}"/>
              </a:ext>
            </a:extLst>
          </p:cNvPr>
          <p:cNvSpPr>
            <a:spLocks noGrp="1"/>
          </p:cNvSpPr>
          <p:nvPr>
            <p:ph idx="1"/>
          </p:nvPr>
        </p:nvSpPr>
        <p:spPr>
          <a:xfrm>
            <a:off x="0" y="762000"/>
            <a:ext cx="12192000" cy="6096000"/>
          </a:xfrm>
        </p:spPr>
        <p:txBody>
          <a:bodyPr>
            <a:normAutofit fontScale="25000" lnSpcReduction="20000"/>
          </a:bodyPr>
          <a:lstStyle/>
          <a:p>
            <a:pPr marL="457200" lvl="1" indent="0" algn="just">
              <a:buNone/>
            </a:pPr>
            <a:endParaRPr lang="en-US" sz="2800" b="1" dirty="0">
              <a:solidFill>
                <a:schemeClr val="bg2">
                  <a:lumMod val="25000"/>
                </a:schemeClr>
              </a:solidFill>
              <a:latin typeface="Times New Roman" panose="02020603050405020304" pitchFamily="18" charset="0"/>
              <a:cs typeface="Times New Roman" panose="02020603050405020304" pitchFamily="18" charset="0"/>
            </a:endParaRPr>
          </a:p>
          <a:p>
            <a:pPr marL="457200" lvl="1" indent="0" algn="just">
              <a:buNone/>
            </a:pPr>
            <a:r>
              <a:rPr lang="en-US" sz="11200" b="1" dirty="0">
                <a:solidFill>
                  <a:schemeClr val="bg2">
                    <a:lumMod val="25000"/>
                  </a:schemeClr>
                </a:solidFill>
                <a:latin typeface="Times New Roman" panose="02020603050405020304" pitchFamily="18" charset="0"/>
                <a:cs typeface="Times New Roman" panose="02020603050405020304" pitchFamily="18" charset="0"/>
              </a:rPr>
              <a:t>Quantitative research</a:t>
            </a:r>
            <a:r>
              <a:rPr lang="en-US" sz="11200" dirty="0">
                <a:solidFill>
                  <a:schemeClr val="bg2">
                    <a:lumMod val="25000"/>
                  </a:schemeClr>
                </a:solidFill>
                <a:latin typeface="Times New Roman" panose="02020603050405020304" pitchFamily="18" charset="0"/>
                <a:cs typeface="Times New Roman" panose="02020603050405020304" pitchFamily="18" charset="0"/>
              </a:rPr>
              <a:t> is the systematic </a:t>
            </a:r>
            <a:r>
              <a:rPr lang="en-US" sz="11200" dirty="0">
                <a:solidFill>
                  <a:schemeClr val="bg2">
                    <a:lumMod val="25000"/>
                  </a:schemeClr>
                </a:solidFill>
                <a:latin typeface="Times New Roman" panose="02020603050405020304" pitchFamily="18" charset="0"/>
                <a:cs typeface="Times New Roman" panose="02020603050405020304" pitchFamily="18" charset="0"/>
                <a:hlinkClick r:id="rId2" tooltip="Empirical research">
                  <a:extLst>
                    <a:ext uri="{A12FA001-AC4F-418D-AE19-62706E023703}">
                      <ahyp:hlinkClr xmlns:ahyp="http://schemas.microsoft.com/office/drawing/2018/hyperlinkcolor" val="tx"/>
                    </a:ext>
                  </a:extLst>
                </a:hlinkClick>
              </a:rPr>
              <a:t>empirical investigation</a:t>
            </a:r>
            <a:r>
              <a:rPr lang="en-US" sz="11200" dirty="0">
                <a:solidFill>
                  <a:schemeClr val="bg2">
                    <a:lumMod val="25000"/>
                  </a:schemeClr>
                </a:solidFill>
                <a:latin typeface="Times New Roman" panose="02020603050405020304" pitchFamily="18" charset="0"/>
                <a:cs typeface="Times New Roman" panose="02020603050405020304" pitchFamily="18" charset="0"/>
              </a:rPr>
              <a:t> of observable </a:t>
            </a:r>
            <a:r>
              <a:rPr lang="en-US" sz="11200" dirty="0">
                <a:solidFill>
                  <a:schemeClr val="bg2">
                    <a:lumMod val="25000"/>
                  </a:schemeClr>
                </a:solidFill>
                <a:latin typeface="Times New Roman" panose="02020603050405020304" pitchFamily="18" charset="0"/>
                <a:cs typeface="Times New Roman" panose="02020603050405020304" pitchFamily="18" charset="0"/>
                <a:hlinkClick r:id="rId3" tooltip="Phenomenon">
                  <a:extLst>
                    <a:ext uri="{A12FA001-AC4F-418D-AE19-62706E023703}">
                      <ahyp:hlinkClr xmlns:ahyp="http://schemas.microsoft.com/office/drawing/2018/hyperlinkcolor" val="tx"/>
                    </a:ext>
                  </a:extLst>
                </a:hlinkClick>
              </a:rPr>
              <a:t>phenomena</a:t>
            </a:r>
            <a:r>
              <a:rPr lang="en-US" sz="11200" dirty="0">
                <a:solidFill>
                  <a:schemeClr val="bg2">
                    <a:lumMod val="25000"/>
                  </a:schemeClr>
                </a:solidFill>
                <a:latin typeface="Times New Roman" panose="02020603050405020304" pitchFamily="18" charset="0"/>
                <a:cs typeface="Times New Roman" panose="02020603050405020304" pitchFamily="18" charset="0"/>
              </a:rPr>
              <a:t> via statistical, mathematical, or computational techniques</a:t>
            </a:r>
          </a:p>
          <a:p>
            <a:pPr algn="just">
              <a:buFont typeface="Wingdings" panose="05000000000000000000" pitchFamily="2" charset="2"/>
              <a:buChar char="v"/>
            </a:pPr>
            <a:r>
              <a:rPr lang="en-US" sz="11200" dirty="0">
                <a:solidFill>
                  <a:schemeClr val="bg2">
                    <a:lumMod val="25000"/>
                  </a:schemeClr>
                </a:solidFill>
                <a:latin typeface="Times New Roman" panose="02020603050405020304" pitchFamily="18" charset="0"/>
                <a:cs typeface="Times New Roman" panose="02020603050405020304" pitchFamily="18" charset="0"/>
              </a:rPr>
              <a:t>  Quantitative research focuses on objectivity that permits the researcher to generalize  findings beyond a particular situation or setting.</a:t>
            </a:r>
          </a:p>
          <a:p>
            <a:pPr algn="just">
              <a:buFont typeface="Wingdings" panose="05000000000000000000" pitchFamily="2" charset="2"/>
              <a:buChar char="v"/>
            </a:pPr>
            <a:r>
              <a:rPr lang="en-US" sz="11200" dirty="0">
                <a:solidFill>
                  <a:schemeClr val="bg2">
                    <a:lumMod val="25000"/>
                  </a:schemeClr>
                </a:solidFill>
                <a:latin typeface="Times New Roman" panose="02020603050405020304" pitchFamily="18" charset="0"/>
                <a:cs typeface="Times New Roman" panose="02020603050405020304" pitchFamily="18" charset="0"/>
              </a:rPr>
              <a:t>  Approaches to conducting quantitative research include nonexperimental and   	experimental designs.</a:t>
            </a:r>
          </a:p>
          <a:p>
            <a:pPr algn="just">
              <a:buFont typeface="Wingdings" panose="05000000000000000000" pitchFamily="2" charset="2"/>
              <a:buChar char="v"/>
            </a:pPr>
            <a:r>
              <a:rPr lang="en-US" sz="11200" dirty="0">
                <a:solidFill>
                  <a:schemeClr val="bg2">
                    <a:lumMod val="25000"/>
                  </a:schemeClr>
                </a:solidFill>
                <a:latin typeface="Times New Roman" panose="02020603050405020304" pitchFamily="18" charset="0"/>
                <a:cs typeface="Times New Roman" panose="02020603050405020304" pitchFamily="18" charset="0"/>
              </a:rPr>
              <a:t>  Nonexperimental research designs comprise techniques where there is no    		      	manipulation of any variable in the study. These designs include descriptive  			 research, correlational research, and survey research.</a:t>
            </a:r>
          </a:p>
          <a:p>
            <a:pPr algn="just">
              <a:buFont typeface="Wingdings" panose="05000000000000000000" pitchFamily="2" charset="2"/>
              <a:buChar char="v"/>
            </a:pPr>
            <a:r>
              <a:rPr lang="en-US" sz="11200" dirty="0">
                <a:solidFill>
                  <a:srgbClr val="333333"/>
                </a:solidFill>
                <a:latin typeface="Times New Roman" panose="02020603050405020304" pitchFamily="18" charset="0"/>
                <a:cs typeface="Times New Roman" panose="02020603050405020304" pitchFamily="18" charset="0"/>
              </a:rPr>
              <a:t>  </a:t>
            </a:r>
            <a:r>
              <a:rPr lang="en-US" sz="11200" dirty="0">
                <a:solidFill>
                  <a:schemeClr val="bg2">
                    <a:lumMod val="25000"/>
                  </a:schemeClr>
                </a:solidFill>
                <a:latin typeface="Times New Roman" panose="02020603050405020304" pitchFamily="18" charset="0"/>
                <a:cs typeface="Times New Roman" panose="02020603050405020304" pitchFamily="18" charset="0"/>
              </a:rPr>
              <a:t>The category of experimental research designs includes  quasi-experimental designs   and true experimental designs</a:t>
            </a:r>
          </a:p>
          <a:p>
            <a:pPr algn="just">
              <a:buFont typeface="Wingdings" panose="05000000000000000000" pitchFamily="2" charset="2"/>
              <a:buChar char="v"/>
            </a:pPr>
            <a:r>
              <a:rPr lang="en-US" sz="11200" dirty="0">
                <a:solidFill>
                  <a:srgbClr val="EAE8CF">
                    <a:lumMod val="25000"/>
                  </a:srgbClr>
                </a:solidFill>
                <a:latin typeface="Times New Roman" panose="02020603050405020304" pitchFamily="18" charset="0"/>
                <a:cs typeface="Times New Roman" panose="02020603050405020304" pitchFamily="18" charset="0"/>
              </a:rPr>
              <a:t>  Larger samples and structured tools are the strengths of the design</a:t>
            </a:r>
          </a:p>
          <a:p>
            <a:pPr algn="just">
              <a:buFont typeface="Wingdings" panose="05000000000000000000" pitchFamily="2" charset="2"/>
              <a:buChar char="v"/>
            </a:pPr>
            <a:r>
              <a:rPr lang="en-US" sz="11200" dirty="0">
                <a:solidFill>
                  <a:srgbClr val="EAE8CF">
                    <a:lumMod val="25000"/>
                  </a:srgbClr>
                </a:solidFill>
                <a:latin typeface="Times New Roman" panose="02020603050405020304" pitchFamily="18" charset="0"/>
                <a:cs typeface="Times New Roman" panose="02020603050405020304" pitchFamily="18" charset="0"/>
              </a:rPr>
              <a:t>	 Extensive statistical analysis and limited outcomes are the limitations of the design</a:t>
            </a:r>
          </a:p>
          <a:p>
            <a:pPr marL="0" indent="0" algn="just">
              <a:buNone/>
            </a:pPr>
            <a:r>
              <a:rPr lang="en-US" sz="11200" dirty="0">
                <a:solidFill>
                  <a:srgbClr val="EAE8CF">
                    <a:lumMod val="25000"/>
                  </a:srgbClr>
                </a:solidFill>
                <a:latin typeface="Times New Roman" panose="02020603050405020304" pitchFamily="18" charset="0"/>
                <a:cs typeface="Times New Roman" panose="02020603050405020304" pitchFamily="18" charset="0"/>
              </a:rPr>
              <a:t> </a:t>
            </a:r>
            <a:endParaRPr lang="en-US" sz="11200" dirty="0">
              <a:solidFill>
                <a:schemeClr val="bg2">
                  <a:lumMod val="25000"/>
                </a:schemeClr>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v"/>
            </a:pPr>
            <a:endParaRPr lang="en-IN"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34091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E47B1-C077-4D4D-A463-93C755EB8744}"/>
              </a:ext>
            </a:extLst>
          </p:cNvPr>
          <p:cNvSpPr>
            <a:spLocks noGrp="1"/>
          </p:cNvSpPr>
          <p:nvPr>
            <p:ph type="title"/>
          </p:nvPr>
        </p:nvSpPr>
        <p:spPr>
          <a:xfrm>
            <a:off x="173421" y="0"/>
            <a:ext cx="12018579" cy="725214"/>
          </a:xfrm>
        </p:spPr>
        <p:txBody>
          <a:bodyPr>
            <a:noAutofit/>
          </a:bodyPr>
          <a:lstStyle/>
          <a:p>
            <a:r>
              <a:rPr lang="en-IN" sz="5400" u="sng" dirty="0">
                <a:solidFill>
                  <a:schemeClr val="bg2">
                    <a:lumMod val="25000"/>
                  </a:schemeClr>
                </a:solidFill>
                <a:latin typeface="Algerian" panose="04020705040A02060702" pitchFamily="82" charset="0"/>
              </a:rPr>
              <a:t>Suggested readings</a:t>
            </a:r>
          </a:p>
        </p:txBody>
      </p:sp>
      <p:sp>
        <p:nvSpPr>
          <p:cNvPr id="3" name="Content Placeholder 2">
            <a:extLst>
              <a:ext uri="{FF2B5EF4-FFF2-40B4-BE49-F238E27FC236}">
                <a16:creationId xmlns:a16="http://schemas.microsoft.com/office/drawing/2014/main" id="{323580C3-CCBE-44D8-9BF7-3CCD0E9BD681}"/>
              </a:ext>
            </a:extLst>
          </p:cNvPr>
          <p:cNvSpPr>
            <a:spLocks noGrp="1"/>
          </p:cNvSpPr>
          <p:nvPr>
            <p:ph idx="1"/>
          </p:nvPr>
        </p:nvSpPr>
        <p:spPr>
          <a:xfrm>
            <a:off x="173421" y="725214"/>
            <a:ext cx="12018579" cy="6132786"/>
          </a:xfrm>
        </p:spPr>
        <p:txBody>
          <a:bodyPr>
            <a:normAutofit/>
          </a:bodyPr>
          <a:lstStyle/>
          <a:p>
            <a:pPr>
              <a:buFont typeface="Arial" panose="020B0604020202020204" pitchFamily="34" charset="0"/>
              <a:buChar char="•"/>
            </a:pPr>
            <a:endParaRPr lang="en-US" dirty="0">
              <a:solidFill>
                <a:srgbClr val="555555"/>
              </a:solidFill>
              <a:latin typeface="Tahoma" panose="020B0604030504040204" pitchFamily="34" charset="0"/>
            </a:endParaRPr>
          </a:p>
          <a:p>
            <a:pPr>
              <a:buFont typeface="Arial" panose="020B0604020202020204" pitchFamily="34" charset="0"/>
              <a:buChar char="•"/>
            </a:pPr>
            <a:endParaRPr lang="en-US" dirty="0">
              <a:solidFill>
                <a:srgbClr val="555555"/>
              </a:solidFill>
              <a:latin typeface="Tahoma" panose="020B0604030504040204" pitchFamily="34" charset="0"/>
            </a:endParaRPr>
          </a:p>
          <a:p>
            <a:pPr algn="just">
              <a:buFont typeface="Arial" panose="020B0604020202020204" pitchFamily="34" charset="0"/>
              <a:buChar char="•"/>
            </a:pPr>
            <a:r>
              <a:rPr lang="en-US" sz="2400" dirty="0">
                <a:solidFill>
                  <a:schemeClr val="bg2">
                    <a:lumMod val="10000"/>
                  </a:schemeClr>
                </a:solidFill>
                <a:latin typeface="Times New Roman" panose="02020603050405020304" pitchFamily="18" charset="0"/>
                <a:cs typeface="Times New Roman" panose="02020603050405020304" pitchFamily="18" charset="0"/>
              </a:rPr>
              <a:t>Bernard, H. R., &amp; Bernard, H. R. (2012). </a:t>
            </a:r>
            <a:r>
              <a:rPr lang="en-US" sz="2400" i="1" dirty="0">
                <a:solidFill>
                  <a:schemeClr val="bg2">
                    <a:lumMod val="10000"/>
                  </a:schemeClr>
                </a:solidFill>
                <a:latin typeface="Times New Roman" panose="02020603050405020304" pitchFamily="18" charset="0"/>
                <a:cs typeface="Times New Roman" panose="02020603050405020304" pitchFamily="18" charset="0"/>
              </a:rPr>
              <a:t>Social research methods: Qualitative and 				Quantitative Approaches</a:t>
            </a:r>
            <a:r>
              <a:rPr lang="en-US" sz="2400" dirty="0">
                <a:solidFill>
                  <a:schemeClr val="bg2">
                    <a:lumMod val="10000"/>
                  </a:schemeClr>
                </a:solidFill>
                <a:latin typeface="Times New Roman" panose="02020603050405020304" pitchFamily="18" charset="0"/>
                <a:cs typeface="Times New Roman" panose="02020603050405020304" pitchFamily="18" charset="0"/>
              </a:rPr>
              <a:t>. Sage Publications</a:t>
            </a:r>
          </a:p>
          <a:p>
            <a:pPr algn="just">
              <a:buFont typeface="Arial" panose="020B0604020202020204" pitchFamily="34" charset="0"/>
              <a:buChar char="•"/>
            </a:pPr>
            <a:r>
              <a:rPr lang="en-US" sz="2400" dirty="0">
                <a:solidFill>
                  <a:schemeClr val="bg2">
                    <a:lumMod val="10000"/>
                  </a:schemeClr>
                </a:solidFill>
                <a:latin typeface="Times New Roman" panose="02020603050405020304" pitchFamily="18" charset="0"/>
                <a:cs typeface="Times New Roman" panose="02020603050405020304" pitchFamily="18" charset="0"/>
              </a:rPr>
              <a:t>Creswell, J. W. (2013). </a:t>
            </a:r>
            <a:r>
              <a:rPr lang="en-US" sz="2400" i="1" dirty="0">
                <a:solidFill>
                  <a:schemeClr val="bg2">
                    <a:lumMod val="10000"/>
                  </a:schemeClr>
                </a:solidFill>
                <a:latin typeface="Times New Roman" panose="02020603050405020304" pitchFamily="18" charset="0"/>
                <a:cs typeface="Times New Roman" panose="02020603050405020304" pitchFamily="18" charset="0"/>
              </a:rPr>
              <a:t>Research design: Qualitative, Quantitative, and Mixed Methods 			Approaches</a:t>
            </a:r>
            <a:r>
              <a:rPr lang="en-US" sz="2400" dirty="0">
                <a:solidFill>
                  <a:schemeClr val="bg2">
                    <a:lumMod val="10000"/>
                  </a:schemeClr>
                </a:solidFill>
                <a:latin typeface="Times New Roman" panose="02020603050405020304" pitchFamily="18" charset="0"/>
                <a:cs typeface="Times New Roman" panose="02020603050405020304" pitchFamily="18" charset="0"/>
              </a:rPr>
              <a:t>. Sage publications.</a:t>
            </a:r>
          </a:p>
          <a:p>
            <a:pPr algn="just">
              <a:buFont typeface="Arial" panose="020B0604020202020204" pitchFamily="34" charset="0"/>
              <a:buChar char="•"/>
            </a:pPr>
            <a:r>
              <a:rPr lang="en-US" sz="2400" dirty="0">
                <a:solidFill>
                  <a:schemeClr val="bg2">
                    <a:lumMod val="10000"/>
                  </a:schemeClr>
                </a:solidFill>
                <a:latin typeface="Times New Roman" panose="02020603050405020304" pitchFamily="18" charset="0"/>
                <a:cs typeface="Times New Roman" panose="02020603050405020304" pitchFamily="18" charset="0"/>
              </a:rPr>
              <a:t>Gall, M. D., Borg, W. R., &amp; Gall, J. P. (1996). </a:t>
            </a:r>
            <a:r>
              <a:rPr lang="en-US" sz="2400" i="1" dirty="0">
                <a:solidFill>
                  <a:schemeClr val="bg2">
                    <a:lumMod val="10000"/>
                  </a:schemeClr>
                </a:solidFill>
                <a:latin typeface="Times New Roman" panose="02020603050405020304" pitchFamily="18" charset="0"/>
                <a:cs typeface="Times New Roman" panose="02020603050405020304" pitchFamily="18" charset="0"/>
              </a:rPr>
              <a:t>Educational Research: An Introduction</a:t>
            </a:r>
            <a:r>
              <a:rPr lang="en-US" sz="2400" dirty="0">
                <a:solidFill>
                  <a:schemeClr val="bg2">
                    <a:lumMod val="10000"/>
                  </a:schemeClr>
                </a:solidFill>
                <a:latin typeface="Times New Roman" panose="02020603050405020304" pitchFamily="18" charset="0"/>
                <a:cs typeface="Times New Roman" panose="02020603050405020304" pitchFamily="18" charset="0"/>
              </a:rPr>
              <a:t> . 			Longman Publishing.</a:t>
            </a:r>
          </a:p>
          <a:p>
            <a:pPr algn="just">
              <a:buFont typeface="Arial" panose="020B0604020202020204" pitchFamily="34" charset="0"/>
              <a:buChar char="•"/>
            </a:pPr>
            <a:r>
              <a:rPr lang="en-US" sz="2400" dirty="0">
                <a:solidFill>
                  <a:schemeClr val="bg2">
                    <a:lumMod val="10000"/>
                  </a:schemeClr>
                </a:solidFill>
                <a:latin typeface="Times New Roman" panose="02020603050405020304" pitchFamily="18" charset="0"/>
                <a:cs typeface="Times New Roman" panose="02020603050405020304" pitchFamily="18" charset="0"/>
              </a:rPr>
              <a:t>Mertens, D. M. (1998). Research Methods in Education and Psychology: Integrating 				Diversity with Quantitative &amp; Qualitative Approaches.</a:t>
            </a:r>
          </a:p>
          <a:p>
            <a:pPr algn="just">
              <a:buFont typeface="Arial" panose="020B0604020202020204" pitchFamily="34" charset="0"/>
              <a:buChar char="•"/>
            </a:pPr>
            <a:r>
              <a:rPr lang="en-US" sz="2400" dirty="0">
                <a:solidFill>
                  <a:schemeClr val="bg2">
                    <a:lumMod val="10000"/>
                  </a:schemeClr>
                </a:solidFill>
                <a:latin typeface="Times New Roman" panose="02020603050405020304" pitchFamily="18" charset="0"/>
                <a:cs typeface="Times New Roman" panose="02020603050405020304" pitchFamily="18" charset="0"/>
              </a:rPr>
              <a:t>Neuman, W. L., &amp; Neuman, W. L. (2006). Social Research Methods: Qualitative and 				Quantitative Approaches. Pearson Education Limited</a:t>
            </a:r>
          </a:p>
          <a:p>
            <a:pPr algn="just">
              <a:buFont typeface="Arial" panose="020B0604020202020204" pitchFamily="34" charset="0"/>
              <a:buChar char="•"/>
            </a:pPr>
            <a:r>
              <a:rPr lang="en-US" sz="2400" dirty="0">
                <a:solidFill>
                  <a:schemeClr val="bg2">
                    <a:lumMod val="10000"/>
                  </a:schemeClr>
                </a:solidFill>
                <a:latin typeface="Times New Roman" panose="02020603050405020304" pitchFamily="18" charset="0"/>
                <a:cs typeface="Times New Roman" panose="02020603050405020304" pitchFamily="18" charset="0"/>
              </a:rPr>
              <a:t>Punch, K. F. (2013). </a:t>
            </a:r>
            <a:r>
              <a:rPr lang="en-US" sz="2400" i="1" dirty="0">
                <a:solidFill>
                  <a:schemeClr val="bg2">
                    <a:lumMod val="10000"/>
                  </a:schemeClr>
                </a:solidFill>
                <a:latin typeface="Times New Roman" panose="02020603050405020304" pitchFamily="18" charset="0"/>
                <a:cs typeface="Times New Roman" panose="02020603050405020304" pitchFamily="18" charset="0"/>
              </a:rPr>
              <a:t>Introduction to Social Research: Quantitative and Qualitative 					Approaches</a:t>
            </a:r>
            <a:r>
              <a:rPr lang="en-US" sz="2400" dirty="0">
                <a:solidFill>
                  <a:schemeClr val="bg2">
                    <a:lumMod val="10000"/>
                  </a:schemeClr>
                </a:solidFill>
                <a:latin typeface="Times New Roman" panose="02020603050405020304" pitchFamily="18" charset="0"/>
                <a:cs typeface="Times New Roman" panose="02020603050405020304" pitchFamily="18" charset="0"/>
              </a:rPr>
              <a:t>. Sage Publications</a:t>
            </a:r>
          </a:p>
          <a:p>
            <a:endParaRPr lang="en-IN" dirty="0"/>
          </a:p>
        </p:txBody>
      </p:sp>
    </p:spTree>
    <p:extLst>
      <p:ext uri="{BB962C8B-B14F-4D97-AF65-F5344CB8AC3E}">
        <p14:creationId xmlns:p14="http://schemas.microsoft.com/office/powerpoint/2010/main" val="41667628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23A93-A261-498B-8C31-0C582E34F951}"/>
              </a:ext>
            </a:extLst>
          </p:cNvPr>
          <p:cNvSpPr>
            <a:spLocks noGrp="1"/>
          </p:cNvSpPr>
          <p:nvPr>
            <p:ph type="title"/>
          </p:nvPr>
        </p:nvSpPr>
        <p:spPr>
          <a:xfrm>
            <a:off x="0" y="0"/>
            <a:ext cx="12191999" cy="6858000"/>
          </a:xfrm>
        </p:spPr>
        <p:txBody>
          <a:bodyPr/>
          <a:lstStyle/>
          <a:p>
            <a:endParaRPr lang="en-IN" dirty="0"/>
          </a:p>
        </p:txBody>
      </p:sp>
      <p:pic>
        <p:nvPicPr>
          <p:cNvPr id="10" name="Content Placeholder 9">
            <a:extLst>
              <a:ext uri="{FF2B5EF4-FFF2-40B4-BE49-F238E27FC236}">
                <a16:creationId xmlns:a16="http://schemas.microsoft.com/office/drawing/2014/main" id="{3C1C5FED-25A1-4711-9A79-475F9A6A6E1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2191998" cy="6654800"/>
          </a:xfrm>
        </p:spPr>
      </p:pic>
    </p:spTree>
    <p:extLst>
      <p:ext uri="{BB962C8B-B14F-4D97-AF65-F5344CB8AC3E}">
        <p14:creationId xmlns:p14="http://schemas.microsoft.com/office/powerpoint/2010/main" val="3908065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F71B8-5733-4E49-85F0-8E56E8CF9374}"/>
              </a:ext>
            </a:extLst>
          </p:cNvPr>
          <p:cNvSpPr>
            <a:spLocks noGrp="1"/>
          </p:cNvSpPr>
          <p:nvPr>
            <p:ph type="title"/>
          </p:nvPr>
        </p:nvSpPr>
        <p:spPr>
          <a:xfrm>
            <a:off x="152400" y="0"/>
            <a:ext cx="12039599" cy="711200"/>
          </a:xfrm>
        </p:spPr>
        <p:txBody>
          <a:bodyPr>
            <a:noAutofit/>
          </a:bodyPr>
          <a:lstStyle/>
          <a:p>
            <a:r>
              <a:rPr lang="en-IN" sz="4800" dirty="0">
                <a:solidFill>
                  <a:schemeClr val="accent6">
                    <a:lumMod val="50000"/>
                  </a:schemeClr>
                </a:solidFill>
                <a:latin typeface="Algerian" panose="04020705040A02060702" pitchFamily="82" charset="0"/>
              </a:rPr>
              <a:t>Quantitative research design</a:t>
            </a:r>
          </a:p>
        </p:txBody>
      </p:sp>
      <p:pic>
        <p:nvPicPr>
          <p:cNvPr id="4" name="Picture 2" descr="See the source image">
            <a:extLst>
              <a:ext uri="{FF2B5EF4-FFF2-40B4-BE49-F238E27FC236}">
                <a16:creationId xmlns:a16="http://schemas.microsoft.com/office/drawing/2014/main" id="{7540D695-C4DC-4270-8EE5-DC06997C4C7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 y="711200"/>
            <a:ext cx="5926666" cy="61468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EB59B005-D4E2-4DFC-ACC8-80D2BC274031}"/>
              </a:ext>
            </a:extLst>
          </p:cNvPr>
          <p:cNvSpPr/>
          <p:nvPr/>
        </p:nvSpPr>
        <p:spPr>
          <a:xfrm>
            <a:off x="5317068" y="2940148"/>
            <a:ext cx="6874932" cy="2174185"/>
          </a:xfrm>
          <a:prstGeom prst="rect">
            <a:avLst/>
          </a:prstGeom>
        </p:spPr>
        <p:txBody>
          <a:bodyPr wrap="square">
            <a:spAutoFit/>
          </a:bodyPr>
          <a:lstStyle/>
          <a:p>
            <a:pPr algn="r">
              <a:lnSpc>
                <a:spcPct val="107000"/>
              </a:lnSpc>
              <a:spcAft>
                <a:spcPts val="800"/>
              </a:spcAft>
            </a:pPr>
            <a:r>
              <a:rPr lang="en-IN" sz="3200" i="1" dirty="0">
                <a:solidFill>
                  <a:srgbClr val="002060"/>
                </a:solidFill>
                <a:latin typeface="Forte" panose="03060902040502070203" pitchFamily="66" charset="0"/>
                <a:ea typeface="Calibri" panose="020F0502020204030204" pitchFamily="34" charset="0"/>
                <a:cs typeface="Times New Roman" panose="02020603050405020304" pitchFamily="18" charset="0"/>
              </a:rPr>
              <a:t>Quantitative research is a systematic empirical</a:t>
            </a:r>
            <a:r>
              <a:rPr lang="en-IN" sz="32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a:t>
            </a:r>
            <a:r>
              <a:rPr lang="en-IN" sz="3200" i="1" dirty="0">
                <a:solidFill>
                  <a:srgbClr val="002060"/>
                </a:solidFill>
                <a:latin typeface="Forte" panose="03060902040502070203" pitchFamily="66" charset="0"/>
                <a:ea typeface="Calibri" panose="020F0502020204030204" pitchFamily="34" charset="0"/>
                <a:cs typeface="Times New Roman" panose="02020603050405020304" pitchFamily="18" charset="0"/>
              </a:rPr>
              <a:t>investigation of a social phenomena with  statistical and numerical data and techniques</a:t>
            </a:r>
            <a:endParaRPr lang="en-IN" sz="32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28279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AEEA5-4827-4696-9171-940BA4CA4908}"/>
              </a:ext>
            </a:extLst>
          </p:cNvPr>
          <p:cNvSpPr>
            <a:spLocks noGrp="1"/>
          </p:cNvSpPr>
          <p:nvPr>
            <p:ph type="title"/>
          </p:nvPr>
        </p:nvSpPr>
        <p:spPr>
          <a:xfrm>
            <a:off x="237067" y="0"/>
            <a:ext cx="11954933" cy="762000"/>
          </a:xfrm>
        </p:spPr>
        <p:txBody>
          <a:bodyPr>
            <a:noAutofit/>
          </a:bodyPr>
          <a:lstStyle/>
          <a:p>
            <a:r>
              <a:rPr lang="en-US" sz="6000" dirty="0">
                <a:solidFill>
                  <a:schemeClr val="bg2">
                    <a:lumMod val="25000"/>
                  </a:schemeClr>
                </a:solidFill>
                <a:latin typeface="Algerian" panose="04020705040A02060702" pitchFamily="82" charset="0"/>
              </a:rPr>
              <a:t>                    contents</a:t>
            </a:r>
            <a:endParaRPr lang="en-IN" sz="6000" dirty="0">
              <a:solidFill>
                <a:schemeClr val="bg2">
                  <a:lumMod val="25000"/>
                </a:schemeClr>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903B68E0-56C2-448E-8F62-64361E448F90}"/>
              </a:ext>
            </a:extLst>
          </p:cNvPr>
          <p:cNvSpPr>
            <a:spLocks noGrp="1"/>
          </p:cNvSpPr>
          <p:nvPr>
            <p:ph idx="1"/>
          </p:nvPr>
        </p:nvSpPr>
        <p:spPr>
          <a:xfrm>
            <a:off x="237067" y="931333"/>
            <a:ext cx="11954933" cy="5926667"/>
          </a:xfrm>
        </p:spPr>
        <p:txBody>
          <a:bodyPr>
            <a:normAutofit lnSpcReduction="10000"/>
          </a:bodyPr>
          <a:lstStyle/>
          <a:p>
            <a:endParaRPr lang="en-US" dirty="0"/>
          </a:p>
          <a:p>
            <a:r>
              <a:rPr lang="en-IN" sz="4000" dirty="0">
                <a:solidFill>
                  <a:schemeClr val="bg2">
                    <a:lumMod val="25000"/>
                  </a:schemeClr>
                </a:solidFill>
                <a:latin typeface="Times New Roman" panose="02020603050405020304" pitchFamily="18" charset="0"/>
                <a:cs typeface="Times New Roman" panose="02020603050405020304" pitchFamily="18" charset="0"/>
              </a:rPr>
              <a:t>Quantitative Research Design-Definitions</a:t>
            </a:r>
          </a:p>
          <a:p>
            <a:r>
              <a:rPr lang="en-IN" sz="4000" dirty="0">
                <a:solidFill>
                  <a:schemeClr val="bg2">
                    <a:lumMod val="25000"/>
                  </a:schemeClr>
                </a:solidFill>
                <a:latin typeface="Times New Roman" panose="02020603050405020304" pitchFamily="18" charset="0"/>
                <a:cs typeface="Times New Roman" panose="02020603050405020304" pitchFamily="18" charset="0"/>
              </a:rPr>
              <a:t>The Concept of Quantitative Research Design</a:t>
            </a:r>
          </a:p>
          <a:p>
            <a:r>
              <a:rPr lang="en-IN" sz="4000" dirty="0">
                <a:solidFill>
                  <a:schemeClr val="bg2">
                    <a:lumMod val="25000"/>
                  </a:schemeClr>
                </a:solidFill>
                <a:latin typeface="Times New Roman" panose="02020603050405020304" pitchFamily="18" charset="0"/>
                <a:cs typeface="Times New Roman" panose="02020603050405020304" pitchFamily="18" charset="0"/>
              </a:rPr>
              <a:t>Key Features of Quantitative Research Design</a:t>
            </a:r>
          </a:p>
          <a:p>
            <a:r>
              <a:rPr lang="en-IN" sz="4000" dirty="0">
                <a:solidFill>
                  <a:schemeClr val="bg2">
                    <a:lumMod val="25000"/>
                  </a:schemeClr>
                </a:solidFill>
                <a:latin typeface="Times New Roman" panose="02020603050405020304" pitchFamily="18" charset="0"/>
                <a:cs typeface="Times New Roman" panose="02020603050405020304" pitchFamily="18" charset="0"/>
              </a:rPr>
              <a:t>Steps of Quantitative Research Design</a:t>
            </a:r>
          </a:p>
          <a:p>
            <a:r>
              <a:rPr lang="en-IN" sz="4000" dirty="0">
                <a:solidFill>
                  <a:schemeClr val="bg2">
                    <a:lumMod val="25000"/>
                  </a:schemeClr>
                </a:solidFill>
                <a:latin typeface="Times New Roman" panose="02020603050405020304" pitchFamily="18" charset="0"/>
                <a:cs typeface="Times New Roman" panose="02020603050405020304" pitchFamily="18" charset="0"/>
              </a:rPr>
              <a:t>Types of Quantitative Research Designs</a:t>
            </a:r>
          </a:p>
          <a:p>
            <a:r>
              <a:rPr lang="en-IN" sz="4000" dirty="0">
                <a:solidFill>
                  <a:schemeClr val="bg2">
                    <a:lumMod val="25000"/>
                  </a:schemeClr>
                </a:solidFill>
                <a:latin typeface="Times New Roman" panose="02020603050405020304" pitchFamily="18" charset="0"/>
                <a:cs typeface="Times New Roman" panose="02020603050405020304" pitchFamily="18" charset="0"/>
              </a:rPr>
              <a:t>Strengths of Quantitative  Research Design</a:t>
            </a:r>
          </a:p>
          <a:p>
            <a:r>
              <a:rPr lang="en-IN" sz="4000" dirty="0">
                <a:solidFill>
                  <a:schemeClr val="bg2">
                    <a:lumMod val="25000"/>
                  </a:schemeClr>
                </a:solidFill>
                <a:latin typeface="Times New Roman" panose="02020603050405020304" pitchFamily="18" charset="0"/>
                <a:cs typeface="Times New Roman" panose="02020603050405020304" pitchFamily="18" charset="0"/>
              </a:rPr>
              <a:t>Limitations of Quantitative Research Design</a:t>
            </a:r>
          </a:p>
          <a:p>
            <a:r>
              <a:rPr lang="en-IN" sz="4000" dirty="0">
                <a:solidFill>
                  <a:schemeClr val="bg2">
                    <a:lumMod val="25000"/>
                  </a:schemeClr>
                </a:solidFill>
                <a:latin typeface="Times New Roman" panose="02020603050405020304" pitchFamily="18" charset="0"/>
                <a:cs typeface="Times New Roman" panose="02020603050405020304" pitchFamily="18" charset="0"/>
              </a:rPr>
              <a:t>Ethical issues related to  Quantitative Design</a:t>
            </a:r>
          </a:p>
        </p:txBody>
      </p:sp>
    </p:spTree>
    <p:extLst>
      <p:ext uri="{BB962C8B-B14F-4D97-AF65-F5344CB8AC3E}">
        <p14:creationId xmlns:p14="http://schemas.microsoft.com/office/powerpoint/2010/main" val="3301202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46A65-F3EE-4A62-9DAE-85ECE939E3B6}"/>
              </a:ext>
            </a:extLst>
          </p:cNvPr>
          <p:cNvSpPr>
            <a:spLocks noGrp="1"/>
          </p:cNvSpPr>
          <p:nvPr>
            <p:ph type="title"/>
          </p:nvPr>
        </p:nvSpPr>
        <p:spPr>
          <a:xfrm>
            <a:off x="203200" y="0"/>
            <a:ext cx="11988800" cy="846668"/>
          </a:xfrm>
        </p:spPr>
        <p:txBody>
          <a:bodyPr>
            <a:noAutofit/>
          </a:bodyPr>
          <a:lstStyle/>
          <a:p>
            <a:r>
              <a:rPr lang="en-US" sz="6000" dirty="0">
                <a:solidFill>
                  <a:schemeClr val="bg2">
                    <a:lumMod val="25000"/>
                  </a:schemeClr>
                </a:solidFill>
                <a:latin typeface="Algerian" panose="04020705040A02060702" pitchFamily="82" charset="0"/>
              </a:rPr>
              <a:t>            LEARNING OBJECTIVES</a:t>
            </a:r>
            <a:endParaRPr lang="en-IN" sz="6000" dirty="0">
              <a:solidFill>
                <a:schemeClr val="bg2">
                  <a:lumMod val="25000"/>
                </a:schemeClr>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D846F3EF-49AF-49EE-B1E7-FCBC9D43E26D}"/>
              </a:ext>
            </a:extLst>
          </p:cNvPr>
          <p:cNvSpPr>
            <a:spLocks noGrp="1"/>
          </p:cNvSpPr>
          <p:nvPr>
            <p:ph idx="1"/>
          </p:nvPr>
        </p:nvSpPr>
        <p:spPr>
          <a:xfrm>
            <a:off x="203200" y="846668"/>
            <a:ext cx="11988800" cy="6011332"/>
          </a:xfrm>
        </p:spPr>
        <p:txBody>
          <a:bodyPr/>
          <a:lstStyle/>
          <a:p>
            <a:endParaRPr lang="en-US" b="1" dirty="0"/>
          </a:p>
          <a:p>
            <a:pPr marL="400050" lvl="1" indent="0">
              <a:buNone/>
            </a:pPr>
            <a:r>
              <a:rPr lang="en-IN" sz="3400" b="1" dirty="0">
                <a:solidFill>
                  <a:schemeClr val="accent6">
                    <a:lumMod val="50000"/>
                  </a:schemeClr>
                </a:solidFill>
                <a:latin typeface="Times New Roman" panose="02020603050405020304" pitchFamily="18" charset="0"/>
                <a:cs typeface="Times New Roman" panose="02020603050405020304" pitchFamily="18" charset="0"/>
              </a:rPr>
              <a:t>The student teachers will be able to,</a:t>
            </a:r>
          </a:p>
          <a:p>
            <a:pPr lvl="1"/>
            <a:r>
              <a:rPr lang="en-IN" sz="3400" b="1" dirty="0">
                <a:solidFill>
                  <a:schemeClr val="accent6">
                    <a:lumMod val="50000"/>
                  </a:schemeClr>
                </a:solidFill>
                <a:latin typeface="Times New Roman" panose="02020603050405020304" pitchFamily="18" charset="0"/>
                <a:cs typeface="Times New Roman" panose="02020603050405020304" pitchFamily="18" charset="0"/>
              </a:rPr>
              <a:t> define quantitative research</a:t>
            </a:r>
          </a:p>
          <a:p>
            <a:pPr lvl="1"/>
            <a:r>
              <a:rPr lang="en-IN" sz="3400" b="1" dirty="0">
                <a:solidFill>
                  <a:schemeClr val="accent6">
                    <a:lumMod val="50000"/>
                  </a:schemeClr>
                </a:solidFill>
                <a:latin typeface="Times New Roman" panose="02020603050405020304" pitchFamily="18" charset="0"/>
                <a:cs typeface="Times New Roman" panose="02020603050405020304" pitchFamily="18" charset="0"/>
              </a:rPr>
              <a:t>understand the concept of quantitative research</a:t>
            </a:r>
          </a:p>
          <a:p>
            <a:pPr lvl="1"/>
            <a:r>
              <a:rPr lang="en-IN" sz="3400" b="1" dirty="0">
                <a:solidFill>
                  <a:schemeClr val="accent6">
                    <a:lumMod val="50000"/>
                  </a:schemeClr>
                </a:solidFill>
                <a:latin typeface="Times New Roman" panose="02020603050405020304" pitchFamily="18" charset="0"/>
                <a:cs typeface="Times New Roman" panose="02020603050405020304" pitchFamily="18" charset="0"/>
              </a:rPr>
              <a:t>describe the key characteristics of quantitative design</a:t>
            </a:r>
          </a:p>
          <a:p>
            <a:pPr lvl="1"/>
            <a:r>
              <a:rPr lang="en-IN" sz="3400" b="1" dirty="0">
                <a:solidFill>
                  <a:schemeClr val="accent6">
                    <a:lumMod val="50000"/>
                  </a:schemeClr>
                </a:solidFill>
                <a:latin typeface="Times New Roman" panose="02020603050405020304" pitchFamily="18" charset="0"/>
                <a:cs typeface="Times New Roman" panose="02020603050405020304" pitchFamily="18" charset="0"/>
              </a:rPr>
              <a:t>differentiate various types of quantitative designs</a:t>
            </a:r>
          </a:p>
          <a:p>
            <a:pPr lvl="1"/>
            <a:r>
              <a:rPr lang="en-IN" sz="3400" b="1" dirty="0">
                <a:solidFill>
                  <a:schemeClr val="accent6">
                    <a:lumMod val="50000"/>
                  </a:schemeClr>
                </a:solidFill>
                <a:latin typeface="Times New Roman" panose="02020603050405020304" pitchFamily="18" charset="0"/>
                <a:cs typeface="Times New Roman" panose="02020603050405020304" pitchFamily="18" charset="0"/>
              </a:rPr>
              <a:t>list the basic steps of quantitative design</a:t>
            </a:r>
          </a:p>
          <a:p>
            <a:pPr lvl="1"/>
            <a:r>
              <a:rPr lang="en-IN" sz="3400" b="1" dirty="0">
                <a:solidFill>
                  <a:schemeClr val="accent6">
                    <a:lumMod val="50000"/>
                  </a:schemeClr>
                </a:solidFill>
                <a:latin typeface="Times New Roman" panose="02020603050405020304" pitchFamily="18" charset="0"/>
                <a:cs typeface="Times New Roman" panose="02020603050405020304" pitchFamily="18" charset="0"/>
              </a:rPr>
              <a:t>analyse the strengths and limitations of the design</a:t>
            </a:r>
          </a:p>
          <a:p>
            <a:pPr lvl="1"/>
            <a:r>
              <a:rPr lang="en-IN" sz="3400" b="1" dirty="0">
                <a:solidFill>
                  <a:schemeClr val="accent6">
                    <a:lumMod val="50000"/>
                  </a:schemeClr>
                </a:solidFill>
                <a:latin typeface="Times New Roman" panose="02020603050405020304" pitchFamily="18" charset="0"/>
                <a:cs typeface="Times New Roman" panose="02020603050405020304" pitchFamily="18" charset="0"/>
              </a:rPr>
              <a:t>identify the ethical issues involved in quantitative design</a:t>
            </a:r>
          </a:p>
        </p:txBody>
      </p:sp>
    </p:spTree>
    <p:extLst>
      <p:ext uri="{BB962C8B-B14F-4D97-AF65-F5344CB8AC3E}">
        <p14:creationId xmlns:p14="http://schemas.microsoft.com/office/powerpoint/2010/main" val="997755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2CBC0-26DC-4991-B1C7-A226D7EFFD88}"/>
              </a:ext>
            </a:extLst>
          </p:cNvPr>
          <p:cNvSpPr>
            <a:spLocks noGrp="1"/>
          </p:cNvSpPr>
          <p:nvPr>
            <p:ph type="title"/>
          </p:nvPr>
        </p:nvSpPr>
        <p:spPr>
          <a:xfrm>
            <a:off x="157655" y="1"/>
            <a:ext cx="12034345" cy="725214"/>
          </a:xfrm>
        </p:spPr>
        <p:txBody>
          <a:bodyPr>
            <a:noAutofit/>
          </a:bodyPr>
          <a:lstStyle/>
          <a:p>
            <a:r>
              <a:rPr lang="en-IN" sz="4800" dirty="0">
                <a:solidFill>
                  <a:schemeClr val="bg2">
                    <a:lumMod val="25000"/>
                  </a:schemeClr>
                </a:solidFill>
                <a:latin typeface="Algerian" panose="04020705040A02060702" pitchFamily="82" charset="0"/>
              </a:rPr>
              <a:t>Quantitative research --definitions</a:t>
            </a:r>
          </a:p>
        </p:txBody>
      </p:sp>
      <p:sp>
        <p:nvSpPr>
          <p:cNvPr id="3" name="Content Placeholder 2">
            <a:extLst>
              <a:ext uri="{FF2B5EF4-FFF2-40B4-BE49-F238E27FC236}">
                <a16:creationId xmlns:a16="http://schemas.microsoft.com/office/drawing/2014/main" id="{E9655089-C267-44BE-8245-452247F41EB9}"/>
              </a:ext>
            </a:extLst>
          </p:cNvPr>
          <p:cNvSpPr>
            <a:spLocks noGrp="1"/>
          </p:cNvSpPr>
          <p:nvPr>
            <p:ph idx="1"/>
          </p:nvPr>
        </p:nvSpPr>
        <p:spPr>
          <a:xfrm>
            <a:off x="157655" y="725214"/>
            <a:ext cx="12034345" cy="6132786"/>
          </a:xfrm>
          <a:ln>
            <a:solidFill>
              <a:schemeClr val="accent1"/>
            </a:solidFill>
          </a:ln>
        </p:spPr>
        <p:txBody>
          <a:bodyPr/>
          <a:lstStyle/>
          <a:p>
            <a:endParaRPr lang="en-US" dirty="0">
              <a:solidFill>
                <a:srgbClr val="212529"/>
              </a:solidFill>
              <a:latin typeface="-apple-system"/>
            </a:endParaRPr>
          </a:p>
          <a:p>
            <a:pPr algn="just"/>
            <a:r>
              <a:rPr lang="en-US" sz="2800" dirty="0">
                <a:solidFill>
                  <a:srgbClr val="212529"/>
                </a:solidFill>
                <a:latin typeface="Times New Roman" panose="02020603050405020304" pitchFamily="18" charset="0"/>
                <a:cs typeface="Times New Roman" panose="02020603050405020304" pitchFamily="18" charset="0"/>
              </a:rPr>
              <a:t> “</a:t>
            </a:r>
            <a:r>
              <a:rPr lang="en-US" sz="2800" dirty="0">
                <a:solidFill>
                  <a:schemeClr val="bg2">
                    <a:lumMod val="25000"/>
                  </a:schemeClr>
                </a:solidFill>
                <a:latin typeface="Times New Roman" panose="02020603050405020304" pitchFamily="18" charset="0"/>
                <a:cs typeface="Times New Roman" panose="02020603050405020304" pitchFamily="18" charset="0"/>
              </a:rPr>
              <a:t>Quantitative research is an inquiry into a social problem, explain phenomena by gathering numerical data that are analyzed using mathematically based methods e.g. in particular statistics”. </a:t>
            </a:r>
          </a:p>
          <a:p>
            <a:pPr marL="0" indent="0">
              <a:buNone/>
            </a:pPr>
            <a:r>
              <a:rPr lang="en-US" sz="2800" dirty="0">
                <a:solidFill>
                  <a:srgbClr val="212529"/>
                </a:solidFill>
                <a:latin typeface="Times New Roman" panose="02020603050405020304" pitchFamily="18" charset="0"/>
                <a:cs typeface="Times New Roman" panose="02020603050405020304" pitchFamily="18" charset="0"/>
              </a:rPr>
              <a:t>                                                                                                                                                    															</a:t>
            </a:r>
            <a:r>
              <a:rPr lang="en-US" sz="2800" dirty="0" err="1">
                <a:solidFill>
                  <a:schemeClr val="accent2"/>
                </a:solidFill>
                <a:latin typeface="Times New Roman" panose="02020603050405020304" pitchFamily="18" charset="0"/>
                <a:cs typeface="Times New Roman" panose="02020603050405020304" pitchFamily="18" charset="0"/>
              </a:rPr>
              <a:t>Aliaga</a:t>
            </a:r>
            <a:r>
              <a:rPr lang="en-US" sz="2800" dirty="0">
                <a:solidFill>
                  <a:schemeClr val="accent2"/>
                </a:solidFill>
                <a:latin typeface="Times New Roman" panose="02020603050405020304" pitchFamily="18" charset="0"/>
                <a:cs typeface="Times New Roman" panose="02020603050405020304" pitchFamily="18" charset="0"/>
              </a:rPr>
              <a:t> and Gunderson (2002)</a:t>
            </a:r>
          </a:p>
          <a:p>
            <a:pPr algn="just"/>
            <a:r>
              <a:rPr lang="en-US" sz="2800" dirty="0">
                <a:solidFill>
                  <a:srgbClr val="212529"/>
                </a:solidFill>
                <a:latin typeface="Times New Roman" panose="02020603050405020304" pitchFamily="18" charset="0"/>
                <a:cs typeface="Times New Roman" panose="02020603050405020304" pitchFamily="18" charset="0"/>
              </a:rPr>
              <a:t>The researcher primarily uses post-positivist approach to develop knowledge when quantitative research is selected (</a:t>
            </a:r>
            <a:r>
              <a:rPr lang="en-US" sz="2800" dirty="0" err="1">
                <a:solidFill>
                  <a:srgbClr val="212529"/>
                </a:solidFill>
                <a:latin typeface="Times New Roman" panose="02020603050405020304" pitchFamily="18" charset="0"/>
                <a:cs typeface="Times New Roman" panose="02020603050405020304" pitchFamily="18" charset="0"/>
              </a:rPr>
              <a:t>i.e</a:t>
            </a:r>
            <a:r>
              <a:rPr lang="en-US" sz="2800" dirty="0">
                <a:solidFill>
                  <a:srgbClr val="212529"/>
                </a:solidFill>
                <a:latin typeface="Times New Roman" panose="02020603050405020304" pitchFamily="18" charset="0"/>
                <a:cs typeface="Times New Roman" panose="02020603050405020304" pitchFamily="18" charset="0"/>
              </a:rPr>
              <a:t> cause and effect thinking, use of measurement and observations, and test of theories), employs strategies of inquiry such as experiments and surveys, and collects data on predetermined instruments  yield statistical data</a:t>
            </a:r>
          </a:p>
          <a:p>
            <a:pPr marL="0" indent="0">
              <a:buNone/>
            </a:pPr>
            <a:r>
              <a:rPr lang="en-US" sz="2800" dirty="0">
                <a:solidFill>
                  <a:srgbClr val="212529"/>
                </a:solidFill>
                <a:latin typeface="Times New Roman" panose="02020603050405020304" pitchFamily="18" charset="0"/>
                <a:cs typeface="Times New Roman" panose="02020603050405020304" pitchFamily="18" charset="0"/>
              </a:rPr>
              <a:t>                                                                                                                                     																			</a:t>
            </a:r>
            <a:r>
              <a:rPr lang="en-US" sz="2800" dirty="0">
                <a:solidFill>
                  <a:schemeClr val="accent2"/>
                </a:solidFill>
                <a:latin typeface="Times New Roman" panose="02020603050405020304" pitchFamily="18" charset="0"/>
                <a:cs typeface="Times New Roman" panose="02020603050405020304" pitchFamily="18" charset="0"/>
              </a:rPr>
              <a:t>Creswell (2003)</a:t>
            </a:r>
            <a:endParaRPr lang="en-US" sz="2800" dirty="0">
              <a:solidFill>
                <a:schemeClr val="accent2"/>
              </a:solidFill>
              <a:latin typeface="-apple-system"/>
            </a:endParaRPr>
          </a:p>
        </p:txBody>
      </p:sp>
    </p:spTree>
    <p:extLst>
      <p:ext uri="{BB962C8B-B14F-4D97-AF65-F5344CB8AC3E}">
        <p14:creationId xmlns:p14="http://schemas.microsoft.com/office/powerpoint/2010/main" val="420297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D4DB3-E2C4-4E3A-9ADB-4AFECFA30D26}"/>
              </a:ext>
            </a:extLst>
          </p:cNvPr>
          <p:cNvSpPr>
            <a:spLocks noGrp="1"/>
          </p:cNvSpPr>
          <p:nvPr>
            <p:ph type="title"/>
          </p:nvPr>
        </p:nvSpPr>
        <p:spPr>
          <a:xfrm>
            <a:off x="157655" y="0"/>
            <a:ext cx="12034345" cy="693683"/>
          </a:xfrm>
        </p:spPr>
        <p:txBody>
          <a:bodyPr>
            <a:noAutofit/>
          </a:bodyPr>
          <a:lstStyle/>
          <a:p>
            <a:r>
              <a:rPr lang="en-US" sz="5400" dirty="0">
                <a:solidFill>
                  <a:schemeClr val="bg2">
                    <a:lumMod val="25000"/>
                  </a:schemeClr>
                </a:solidFill>
                <a:latin typeface="Algerian" panose="04020705040A02060702" pitchFamily="82" charset="0"/>
                <a:cs typeface="Times New Roman" panose="02020603050405020304" pitchFamily="18" charset="0"/>
              </a:rPr>
              <a:t>Quantitative research - concept</a:t>
            </a:r>
            <a:endParaRPr lang="en-IN" sz="5400" dirty="0">
              <a:solidFill>
                <a:schemeClr val="bg2">
                  <a:lumMod val="25000"/>
                </a:schemeClr>
              </a:solidFill>
              <a:latin typeface="Algerian" panose="04020705040A02060702" pitchFamily="82"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9FE6FD9-5375-4DA9-BC66-9A731A8B2683}"/>
              </a:ext>
            </a:extLst>
          </p:cNvPr>
          <p:cNvSpPr>
            <a:spLocks noGrp="1"/>
          </p:cNvSpPr>
          <p:nvPr>
            <p:ph idx="1"/>
          </p:nvPr>
        </p:nvSpPr>
        <p:spPr>
          <a:xfrm>
            <a:off x="157655" y="693683"/>
            <a:ext cx="12034345" cy="6164317"/>
          </a:xfrm>
        </p:spPr>
        <p:txBody>
          <a:bodyPr>
            <a:normAutofit fontScale="85000" lnSpcReduction="20000"/>
          </a:bodyPr>
          <a:lstStyle/>
          <a:p>
            <a:endParaRPr lang="en-US" dirty="0">
              <a:solidFill>
                <a:srgbClr val="0D405F"/>
              </a:solidFill>
              <a:latin typeface="&amp;quot"/>
            </a:endParaRPr>
          </a:p>
          <a:p>
            <a:endParaRPr lang="en-US" dirty="0">
              <a:solidFill>
                <a:srgbClr val="0D405F"/>
              </a:solidFill>
              <a:latin typeface="&amp;quot"/>
            </a:endParaRPr>
          </a:p>
          <a:p>
            <a:r>
              <a:rPr lang="en-US" sz="3500" dirty="0">
                <a:solidFill>
                  <a:schemeClr val="bg2">
                    <a:lumMod val="25000"/>
                  </a:schemeClr>
                </a:solidFill>
                <a:latin typeface="Times New Roman" panose="02020603050405020304" pitchFamily="18" charset="0"/>
                <a:cs typeface="Times New Roman" panose="02020603050405020304" pitchFamily="18" charset="0"/>
              </a:rPr>
              <a:t>Quantitative research is the process of collecting and</a:t>
            </a:r>
          </a:p>
          <a:p>
            <a:pPr marL="0" indent="0">
              <a:buNone/>
            </a:pPr>
            <a:r>
              <a:rPr lang="en-US" sz="3500" dirty="0">
                <a:solidFill>
                  <a:schemeClr val="bg2">
                    <a:lumMod val="25000"/>
                  </a:schemeClr>
                </a:solidFill>
                <a:latin typeface="Times New Roman" panose="02020603050405020304" pitchFamily="18" charset="0"/>
                <a:cs typeface="Times New Roman" panose="02020603050405020304" pitchFamily="18" charset="0"/>
              </a:rPr>
              <a:t>     analyzing numerical data.</a:t>
            </a:r>
          </a:p>
          <a:p>
            <a:pPr lvl="0">
              <a:buClr>
                <a:srgbClr val="E78712"/>
              </a:buClr>
            </a:pPr>
            <a:r>
              <a:rPr lang="en-US" sz="3500" dirty="0">
                <a:solidFill>
                  <a:schemeClr val="bg2">
                    <a:lumMod val="25000"/>
                  </a:schemeClr>
                </a:solidFill>
                <a:latin typeface="Nunito Sans"/>
              </a:rPr>
              <a:t>. It is used to quantify attitudes, opinions, behaviors,</a:t>
            </a:r>
          </a:p>
          <a:p>
            <a:pPr marL="0" lvl="0" indent="0">
              <a:buClr>
                <a:srgbClr val="E78712"/>
              </a:buClr>
              <a:buNone/>
            </a:pPr>
            <a:r>
              <a:rPr lang="en-US" sz="3500" dirty="0">
                <a:solidFill>
                  <a:schemeClr val="bg2">
                    <a:lumMod val="25000"/>
                  </a:schemeClr>
                </a:solidFill>
                <a:latin typeface="Nunito Sans"/>
              </a:rPr>
              <a:t>       and other defined variables </a:t>
            </a:r>
          </a:p>
          <a:p>
            <a:pPr marL="0" indent="0">
              <a:buNone/>
            </a:pPr>
            <a:r>
              <a:rPr lang="en-US" sz="3500" dirty="0">
                <a:solidFill>
                  <a:schemeClr val="bg2">
                    <a:lumMod val="25000"/>
                  </a:schemeClr>
                </a:solidFill>
                <a:latin typeface="Nunito Sans"/>
              </a:rPr>
              <a:t>     Quantitative data collection methods are much more </a:t>
            </a:r>
          </a:p>
          <a:p>
            <a:pPr marL="0" indent="0">
              <a:buNone/>
            </a:pPr>
            <a:r>
              <a:rPr lang="en-US" sz="3500" dirty="0">
                <a:solidFill>
                  <a:schemeClr val="bg2">
                    <a:lumMod val="25000"/>
                  </a:schemeClr>
                </a:solidFill>
                <a:latin typeface="Nunito Sans"/>
              </a:rPr>
              <a:t>      structured</a:t>
            </a:r>
            <a:endParaRPr lang="en-US" sz="3500" dirty="0">
              <a:solidFill>
                <a:schemeClr val="bg2">
                  <a:lumMod val="25000"/>
                </a:schemeClr>
              </a:solidFill>
              <a:latin typeface="Times New Roman" panose="02020603050405020304" pitchFamily="18" charset="0"/>
              <a:cs typeface="Times New Roman" panose="02020603050405020304" pitchFamily="18" charset="0"/>
            </a:endParaRPr>
          </a:p>
          <a:p>
            <a:r>
              <a:rPr lang="en-US" sz="3500" dirty="0">
                <a:solidFill>
                  <a:schemeClr val="bg2">
                    <a:lumMod val="25000"/>
                  </a:schemeClr>
                </a:solidFill>
                <a:latin typeface="Times New Roman" panose="02020603050405020304" pitchFamily="18" charset="0"/>
                <a:cs typeface="Times New Roman" panose="02020603050405020304" pitchFamily="18" charset="0"/>
              </a:rPr>
              <a:t> It can be used to find patterns and averages, make</a:t>
            </a:r>
          </a:p>
          <a:p>
            <a:pPr marL="0" indent="0">
              <a:buNone/>
            </a:pPr>
            <a:r>
              <a:rPr lang="en-US" sz="3500" dirty="0">
                <a:solidFill>
                  <a:schemeClr val="bg2">
                    <a:lumMod val="25000"/>
                  </a:schemeClr>
                </a:solidFill>
                <a:latin typeface="Times New Roman" panose="02020603050405020304" pitchFamily="18" charset="0"/>
                <a:cs typeface="Times New Roman" panose="02020603050405020304" pitchFamily="18" charset="0"/>
              </a:rPr>
              <a:t>      predictions, test causal relationships</a:t>
            </a:r>
          </a:p>
          <a:p>
            <a:r>
              <a:rPr lang="en-US" sz="3500" dirty="0">
                <a:solidFill>
                  <a:schemeClr val="bg2">
                    <a:lumMod val="25000"/>
                  </a:schemeClr>
                </a:solidFill>
                <a:latin typeface="Times New Roman" panose="02020603050405020304" pitchFamily="18" charset="0"/>
                <a:cs typeface="Times New Roman" panose="02020603050405020304" pitchFamily="18" charset="0"/>
              </a:rPr>
              <a:t> The design generalize results to wider populations.</a:t>
            </a:r>
          </a:p>
          <a:p>
            <a:endParaRPr lang="en-US" sz="3500" dirty="0">
              <a:solidFill>
                <a:schemeClr val="bg2">
                  <a:lumMod val="25000"/>
                </a:schemeClr>
              </a:solidFill>
              <a:latin typeface="Nunito Sans"/>
            </a:endParaRPr>
          </a:p>
          <a:p>
            <a:pPr marL="0" indent="0">
              <a:buNone/>
            </a:pPr>
            <a:r>
              <a:rPr lang="en-US" sz="3500" dirty="0">
                <a:solidFill>
                  <a:schemeClr val="bg2">
                    <a:lumMod val="25000"/>
                  </a:schemeClr>
                </a:solidFill>
                <a:latin typeface="Nunito Sans"/>
              </a:rPr>
              <a:t>.</a:t>
            </a:r>
          </a:p>
        </p:txBody>
      </p:sp>
      <p:pic>
        <p:nvPicPr>
          <p:cNvPr id="5" name="Picture 4">
            <a:extLst>
              <a:ext uri="{FF2B5EF4-FFF2-40B4-BE49-F238E27FC236}">
                <a16:creationId xmlns:a16="http://schemas.microsoft.com/office/drawing/2014/main" id="{90F11670-8750-4D0D-9C15-C87685F862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25467" y="693682"/>
            <a:ext cx="3166532" cy="6164317"/>
          </a:xfrm>
          <a:prstGeom prst="rect">
            <a:avLst/>
          </a:prstGeom>
        </p:spPr>
      </p:pic>
    </p:spTree>
    <p:extLst>
      <p:ext uri="{BB962C8B-B14F-4D97-AF65-F5344CB8AC3E}">
        <p14:creationId xmlns:p14="http://schemas.microsoft.com/office/powerpoint/2010/main" val="1758395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3B7ED-F91B-40C0-B0E1-574C94EBACC1}"/>
              </a:ext>
            </a:extLst>
          </p:cNvPr>
          <p:cNvSpPr>
            <a:spLocks noGrp="1"/>
          </p:cNvSpPr>
          <p:nvPr>
            <p:ph type="title"/>
          </p:nvPr>
        </p:nvSpPr>
        <p:spPr>
          <a:xfrm>
            <a:off x="157655" y="0"/>
            <a:ext cx="12034345" cy="725214"/>
          </a:xfrm>
        </p:spPr>
        <p:txBody>
          <a:bodyPr>
            <a:noAutofit/>
          </a:bodyPr>
          <a:lstStyle/>
          <a:p>
            <a:pPr marL="342900" lvl="0" indent="-342900">
              <a:spcBef>
                <a:spcPts val="1000"/>
              </a:spcBef>
            </a:pPr>
            <a:r>
              <a:rPr lang="en-US" sz="6000" b="1" dirty="0">
                <a:solidFill>
                  <a:schemeClr val="bg2">
                    <a:lumMod val="25000"/>
                  </a:schemeClr>
                </a:solidFill>
                <a:latin typeface="Algerian" panose="04020705040A02060702" pitchFamily="82" charset="0"/>
                <a:ea typeface="+mn-ea"/>
                <a:cs typeface="+mn-cs"/>
              </a:rPr>
              <a:t>main characteristics are</a:t>
            </a:r>
            <a:r>
              <a:rPr lang="en-US" sz="6000" dirty="0">
                <a:solidFill>
                  <a:schemeClr val="bg2">
                    <a:lumMod val="25000"/>
                  </a:schemeClr>
                </a:solidFill>
                <a:latin typeface="Algerian" panose="04020705040A02060702" pitchFamily="82" charset="0"/>
                <a:ea typeface="+mn-ea"/>
                <a:cs typeface="+mn-cs"/>
              </a:rPr>
              <a:t>:</a:t>
            </a:r>
            <a:br>
              <a:rPr lang="en-US" sz="6000" dirty="0">
                <a:solidFill>
                  <a:schemeClr val="bg2">
                    <a:lumMod val="25000"/>
                  </a:schemeClr>
                </a:solidFill>
                <a:latin typeface="Algerian" panose="04020705040A02060702" pitchFamily="82" charset="0"/>
                <a:ea typeface="+mn-ea"/>
                <a:cs typeface="+mn-cs"/>
              </a:rPr>
            </a:br>
            <a:endParaRPr lang="en-IN" sz="6000" dirty="0">
              <a:solidFill>
                <a:schemeClr val="bg2">
                  <a:lumMod val="25000"/>
                </a:schemeClr>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2A5B38E4-A625-4587-BE7B-24A3207C3E21}"/>
              </a:ext>
            </a:extLst>
          </p:cNvPr>
          <p:cNvSpPr>
            <a:spLocks noGrp="1"/>
          </p:cNvSpPr>
          <p:nvPr>
            <p:ph idx="1"/>
          </p:nvPr>
        </p:nvSpPr>
        <p:spPr>
          <a:xfrm>
            <a:off x="157655" y="725214"/>
            <a:ext cx="12034345" cy="6132786"/>
          </a:xfrm>
        </p:spPr>
        <p:txBody>
          <a:bodyPr>
            <a:normAutofit/>
          </a:bodyPr>
          <a:lstStyle/>
          <a:p>
            <a:pPr algn="just">
              <a:buFont typeface="Arial" panose="020B0604020202020204" pitchFamily="34" charset="0"/>
              <a:buChar char="•"/>
            </a:pPr>
            <a:endParaRPr lang="en-US" sz="2800" dirty="0">
              <a:solidFill>
                <a:schemeClr val="accent6">
                  <a:lumMod val="50000"/>
                </a:schemeClr>
              </a:solidFill>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sz="3200" dirty="0">
                <a:solidFill>
                  <a:schemeClr val="accent6">
                    <a:lumMod val="50000"/>
                  </a:schemeClr>
                </a:solidFill>
                <a:latin typeface="Times New Roman" panose="02020603050405020304" pitchFamily="18" charset="0"/>
                <a:cs typeface="Times New Roman" panose="02020603050405020304" pitchFamily="18" charset="0"/>
              </a:rPr>
              <a:t>The data is usually gathered using structured research instruments.</a:t>
            </a:r>
          </a:p>
          <a:p>
            <a:pPr algn="just">
              <a:buFont typeface="Arial" panose="020B0604020202020204" pitchFamily="34" charset="0"/>
              <a:buChar char="•"/>
            </a:pPr>
            <a:r>
              <a:rPr lang="en-US" sz="3200" dirty="0">
                <a:solidFill>
                  <a:schemeClr val="accent6">
                    <a:lumMod val="50000"/>
                  </a:schemeClr>
                </a:solidFill>
                <a:latin typeface="Times New Roman" panose="02020603050405020304" pitchFamily="18" charset="0"/>
                <a:cs typeface="Times New Roman" panose="02020603050405020304" pitchFamily="18" charset="0"/>
              </a:rPr>
              <a:t>The results are based on larger sample sizes that are representative of the population.</a:t>
            </a:r>
          </a:p>
          <a:p>
            <a:pPr algn="just">
              <a:buFont typeface="Arial" panose="020B0604020202020204" pitchFamily="34" charset="0"/>
              <a:buChar char="•"/>
            </a:pPr>
            <a:r>
              <a:rPr lang="en-US" sz="3200" dirty="0">
                <a:solidFill>
                  <a:schemeClr val="accent6">
                    <a:lumMod val="50000"/>
                  </a:schemeClr>
                </a:solidFill>
                <a:latin typeface="Times New Roman" panose="02020603050405020304" pitchFamily="18" charset="0"/>
                <a:cs typeface="Times New Roman" panose="02020603050405020304" pitchFamily="18" charset="0"/>
              </a:rPr>
              <a:t>The research study can usually be replicated or repeated, given its high reliability.</a:t>
            </a:r>
          </a:p>
          <a:p>
            <a:pPr algn="just">
              <a:buFont typeface="Arial" panose="020B0604020202020204" pitchFamily="34" charset="0"/>
              <a:buChar char="•"/>
            </a:pPr>
            <a:r>
              <a:rPr lang="en-US" sz="3200" dirty="0">
                <a:solidFill>
                  <a:schemeClr val="accent6">
                    <a:lumMod val="50000"/>
                  </a:schemeClr>
                </a:solidFill>
                <a:latin typeface="Times New Roman" panose="02020603050405020304" pitchFamily="18" charset="0"/>
                <a:cs typeface="Times New Roman" panose="02020603050405020304" pitchFamily="18" charset="0"/>
              </a:rPr>
              <a:t>Researcher has a clearly defined research question to which objective answers are sought.</a:t>
            </a:r>
          </a:p>
          <a:p>
            <a:pPr algn="just">
              <a:buFont typeface="Arial" panose="020B0604020202020204" pitchFamily="34" charset="0"/>
              <a:buChar char="•"/>
            </a:pPr>
            <a:r>
              <a:rPr lang="en-US" sz="3200" dirty="0">
                <a:solidFill>
                  <a:schemeClr val="accent6">
                    <a:lumMod val="50000"/>
                  </a:schemeClr>
                </a:solidFill>
                <a:latin typeface="Times New Roman" panose="02020603050405020304" pitchFamily="18" charset="0"/>
                <a:cs typeface="Times New Roman" panose="02020603050405020304" pitchFamily="18" charset="0"/>
              </a:rPr>
              <a:t>All aspects of the study are carefully designed before data is collected.</a:t>
            </a:r>
          </a:p>
          <a:p>
            <a:endParaRPr lang="en-IN" dirty="0"/>
          </a:p>
        </p:txBody>
      </p:sp>
    </p:spTree>
    <p:extLst>
      <p:ext uri="{BB962C8B-B14F-4D97-AF65-F5344CB8AC3E}">
        <p14:creationId xmlns:p14="http://schemas.microsoft.com/office/powerpoint/2010/main" val="4286044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51F86-3507-4C65-AC53-7BA8927D4135}"/>
              </a:ext>
            </a:extLst>
          </p:cNvPr>
          <p:cNvSpPr>
            <a:spLocks noGrp="1"/>
          </p:cNvSpPr>
          <p:nvPr>
            <p:ph type="title"/>
          </p:nvPr>
        </p:nvSpPr>
        <p:spPr>
          <a:xfrm>
            <a:off x="0" y="0"/>
            <a:ext cx="12191999" cy="795867"/>
          </a:xfrm>
        </p:spPr>
        <p:txBody>
          <a:bodyPr>
            <a:normAutofit fontScale="90000"/>
          </a:bodyPr>
          <a:lstStyle/>
          <a:p>
            <a:r>
              <a:rPr lang="en-US" sz="6000" b="1" dirty="0">
                <a:solidFill>
                  <a:srgbClr val="EAE8CF">
                    <a:lumMod val="25000"/>
                  </a:srgbClr>
                </a:solidFill>
                <a:latin typeface="Algerian" panose="04020705040A02060702" pitchFamily="82" charset="0"/>
              </a:rPr>
              <a:t>main characteristics are</a:t>
            </a:r>
            <a:r>
              <a:rPr lang="en-US" sz="6000" dirty="0">
                <a:solidFill>
                  <a:srgbClr val="EAE8CF">
                    <a:lumMod val="25000"/>
                  </a:srgbClr>
                </a:solidFill>
                <a:latin typeface="Algerian" panose="04020705040A02060702" pitchFamily="82" charset="0"/>
              </a:rPr>
              <a:t>:</a:t>
            </a:r>
            <a:br>
              <a:rPr lang="en-US" sz="6000" dirty="0">
                <a:solidFill>
                  <a:srgbClr val="EAE8CF">
                    <a:lumMod val="25000"/>
                  </a:srgbClr>
                </a:solidFill>
                <a:latin typeface="Algerian" panose="04020705040A02060702" pitchFamily="82" charset="0"/>
              </a:rPr>
            </a:br>
            <a:endParaRPr lang="en-IN" dirty="0"/>
          </a:p>
        </p:txBody>
      </p:sp>
      <p:sp>
        <p:nvSpPr>
          <p:cNvPr id="3" name="Content Placeholder 2">
            <a:extLst>
              <a:ext uri="{FF2B5EF4-FFF2-40B4-BE49-F238E27FC236}">
                <a16:creationId xmlns:a16="http://schemas.microsoft.com/office/drawing/2014/main" id="{4AFFA16B-BA7C-4095-BCD0-A785DBCDC5FF}"/>
              </a:ext>
            </a:extLst>
          </p:cNvPr>
          <p:cNvSpPr>
            <a:spLocks noGrp="1"/>
          </p:cNvSpPr>
          <p:nvPr>
            <p:ph idx="1"/>
          </p:nvPr>
        </p:nvSpPr>
        <p:spPr>
          <a:xfrm>
            <a:off x="0" y="795867"/>
            <a:ext cx="12191998" cy="6062133"/>
          </a:xfrm>
        </p:spPr>
        <p:txBody>
          <a:bodyPr/>
          <a:lstStyle/>
          <a:p>
            <a:pPr lvl="0" algn="just">
              <a:buClr>
                <a:srgbClr val="E78712"/>
              </a:buClr>
              <a:buFont typeface="Arial" panose="020B0604020202020204" pitchFamily="34" charset="0"/>
              <a:buChar char="•"/>
            </a:pPr>
            <a:endParaRPr lang="en-US" sz="2600" dirty="0">
              <a:solidFill>
                <a:srgbClr val="849276">
                  <a:lumMod val="50000"/>
                </a:srgbClr>
              </a:solidFill>
              <a:latin typeface="Times New Roman" panose="02020603050405020304" pitchFamily="18" charset="0"/>
              <a:cs typeface="Times New Roman" panose="02020603050405020304" pitchFamily="18" charset="0"/>
            </a:endParaRPr>
          </a:p>
          <a:p>
            <a:pPr lvl="0" algn="just">
              <a:buClr>
                <a:srgbClr val="E78712"/>
              </a:buClr>
              <a:buFont typeface="Arial" panose="020B0604020202020204" pitchFamily="34" charset="0"/>
              <a:buChar char="•"/>
            </a:pPr>
            <a:r>
              <a:rPr lang="en-US" sz="3200" dirty="0">
                <a:solidFill>
                  <a:srgbClr val="849276">
                    <a:lumMod val="50000"/>
                  </a:srgbClr>
                </a:solidFill>
                <a:latin typeface="Times New Roman" panose="02020603050405020304" pitchFamily="18" charset="0"/>
                <a:cs typeface="Times New Roman" panose="02020603050405020304" pitchFamily="18" charset="0"/>
              </a:rPr>
              <a:t>Data are in the form of numbers and statistics, often arranged in tables, charts, figures, or other non-textual forms.</a:t>
            </a:r>
          </a:p>
          <a:p>
            <a:pPr lvl="0" algn="just">
              <a:buClr>
                <a:srgbClr val="E78712"/>
              </a:buClr>
              <a:buFont typeface="Arial" panose="020B0604020202020204" pitchFamily="34" charset="0"/>
              <a:buChar char="•"/>
            </a:pPr>
            <a:r>
              <a:rPr lang="en-US" sz="3200" dirty="0">
                <a:solidFill>
                  <a:srgbClr val="849276">
                    <a:lumMod val="50000"/>
                  </a:srgbClr>
                </a:solidFill>
                <a:latin typeface="Times New Roman" panose="02020603050405020304" pitchFamily="18" charset="0"/>
                <a:cs typeface="Times New Roman" panose="02020603050405020304" pitchFamily="18" charset="0"/>
              </a:rPr>
              <a:t>Project can be used to generalize concepts more widely, predict future results, or investigate causal relationships.</a:t>
            </a:r>
          </a:p>
          <a:p>
            <a:pPr lvl="0" algn="just">
              <a:buClr>
                <a:srgbClr val="E78712"/>
              </a:buClr>
              <a:buFont typeface="Arial" panose="020B0604020202020204" pitchFamily="34" charset="0"/>
              <a:buChar char="•"/>
            </a:pPr>
            <a:r>
              <a:rPr lang="en-US" sz="3200" dirty="0">
                <a:solidFill>
                  <a:srgbClr val="849276">
                    <a:lumMod val="50000"/>
                  </a:srgbClr>
                </a:solidFill>
                <a:latin typeface="Times New Roman" panose="02020603050405020304" pitchFamily="18" charset="0"/>
                <a:cs typeface="Times New Roman" panose="02020603050405020304" pitchFamily="18" charset="0"/>
              </a:rPr>
              <a:t>Researcher uses tools, such as questionnaires or computer software, to collect numerical data.</a:t>
            </a:r>
          </a:p>
          <a:p>
            <a:endParaRPr lang="en-IN" dirty="0"/>
          </a:p>
        </p:txBody>
      </p:sp>
    </p:spTree>
    <p:extLst>
      <p:ext uri="{BB962C8B-B14F-4D97-AF65-F5344CB8AC3E}">
        <p14:creationId xmlns:p14="http://schemas.microsoft.com/office/powerpoint/2010/main" val="209338179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867</TotalTime>
  <Words>1934</Words>
  <Application>Microsoft Office PowerPoint</Application>
  <PresentationFormat>Widescreen</PresentationFormat>
  <Paragraphs>177</Paragraphs>
  <Slides>25</Slides>
  <Notes>0</Notes>
  <HiddenSlides>0</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25</vt:i4>
      </vt:variant>
    </vt:vector>
  </HeadingPairs>
  <TitlesOfParts>
    <vt:vector size="42" baseType="lpstr">
      <vt:lpstr>&amp;quot</vt:lpstr>
      <vt:lpstr>Algerian</vt:lpstr>
      <vt:lpstr>-apple-system</vt:lpstr>
      <vt:lpstr>Arial</vt:lpstr>
      <vt:lpstr>Calibri</vt:lpstr>
      <vt:lpstr>Century Gothic</vt:lpstr>
      <vt:lpstr>Cooper Black</vt:lpstr>
      <vt:lpstr>Forte</vt:lpstr>
      <vt:lpstr>Georgia</vt:lpstr>
      <vt:lpstr>Noto Sans</vt:lpstr>
      <vt:lpstr>Nunito Sans</vt:lpstr>
      <vt:lpstr>Quicksand</vt:lpstr>
      <vt:lpstr>Tahoma</vt:lpstr>
      <vt:lpstr>Times New Roman</vt:lpstr>
      <vt:lpstr>Wingdings</vt:lpstr>
      <vt:lpstr>Wingdings 3</vt:lpstr>
      <vt:lpstr>Wisp</vt:lpstr>
      <vt:lpstr>PowerPoint Presentation</vt:lpstr>
      <vt:lpstr>Quantitative  research design</vt:lpstr>
      <vt:lpstr>Quantitative research design</vt:lpstr>
      <vt:lpstr>                    contents</vt:lpstr>
      <vt:lpstr>            LEARNING OBJECTIVES</vt:lpstr>
      <vt:lpstr>Quantitative research --definitions</vt:lpstr>
      <vt:lpstr>Quantitative research - concept</vt:lpstr>
      <vt:lpstr>main characteristics are: </vt:lpstr>
      <vt:lpstr>main characteristics are: </vt:lpstr>
      <vt:lpstr>Steps of quantitative research design</vt:lpstr>
      <vt:lpstr>  Steps of quantitative research design</vt:lpstr>
      <vt:lpstr> types of quantitative research designs</vt:lpstr>
      <vt:lpstr>types of quantitative research designs</vt:lpstr>
      <vt:lpstr>types of quantitative research designs</vt:lpstr>
      <vt:lpstr>types of quantitative research designs</vt:lpstr>
      <vt:lpstr>types of quantitative research designs</vt:lpstr>
      <vt:lpstr> Strengths of quantitative research design</vt:lpstr>
      <vt:lpstr>Strengths of quantitative research design</vt:lpstr>
      <vt:lpstr>Limitations of quantitative research</vt:lpstr>
      <vt:lpstr>Limitations of quantitative research</vt:lpstr>
      <vt:lpstr>Ethical considerations of quantitative research</vt:lpstr>
      <vt:lpstr>Ethical considerations of quantitative research</vt:lpstr>
      <vt:lpstr>                 SUMMARY</vt:lpstr>
      <vt:lpstr>Suggested readings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55</cp:revision>
  <dcterms:created xsi:type="dcterms:W3CDTF">2020-06-20T14:07:32Z</dcterms:created>
  <dcterms:modified xsi:type="dcterms:W3CDTF">2020-07-01T16:06:26Z</dcterms:modified>
</cp:coreProperties>
</file>